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7"/>
  </p:notesMasterIdLst>
  <p:sldIdLst>
    <p:sldId id="256" r:id="rId2"/>
    <p:sldId id="257" r:id="rId3"/>
    <p:sldId id="258" r:id="rId4"/>
    <p:sldId id="259" r:id="rId5"/>
    <p:sldId id="281" r:id="rId6"/>
    <p:sldId id="260" r:id="rId7"/>
    <p:sldId id="282" r:id="rId8"/>
    <p:sldId id="261" r:id="rId9"/>
    <p:sldId id="291" r:id="rId10"/>
    <p:sldId id="292" r:id="rId11"/>
    <p:sldId id="262" r:id="rId12"/>
    <p:sldId id="263" r:id="rId13"/>
    <p:sldId id="264" r:id="rId14"/>
    <p:sldId id="290" r:id="rId15"/>
    <p:sldId id="289" r:id="rId16"/>
    <p:sldId id="265" r:id="rId17"/>
    <p:sldId id="266" r:id="rId18"/>
    <p:sldId id="267" r:id="rId19"/>
    <p:sldId id="268" r:id="rId20"/>
    <p:sldId id="269" r:id="rId21"/>
    <p:sldId id="270" r:id="rId22"/>
    <p:sldId id="271" r:id="rId23"/>
    <p:sldId id="272" r:id="rId24"/>
    <p:sldId id="286" r:id="rId25"/>
    <p:sldId id="273" r:id="rId26"/>
    <p:sldId id="287" r:id="rId27"/>
    <p:sldId id="274" r:id="rId28"/>
    <p:sldId id="275" r:id="rId29"/>
    <p:sldId id="276" r:id="rId30"/>
    <p:sldId id="277" r:id="rId31"/>
    <p:sldId id="278" r:id="rId32"/>
    <p:sldId id="279" r:id="rId33"/>
    <p:sldId id="288" r:id="rId34"/>
    <p:sldId id="280" r:id="rId35"/>
    <p:sldId id="293" r:id="rId36"/>
    <p:sldId id="294" r:id="rId37"/>
    <p:sldId id="295" r:id="rId38"/>
    <p:sldId id="296" r:id="rId39"/>
    <p:sldId id="297" r:id="rId40"/>
    <p:sldId id="298" r:id="rId41"/>
    <p:sldId id="283" r:id="rId42"/>
    <p:sldId id="284" r:id="rId43"/>
    <p:sldId id="299" r:id="rId44"/>
    <p:sldId id="285" r:id="rId45"/>
    <p:sldId id="300" r:id="rId4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1E1F750-8417-4D26-AA7C-7C30B99D5A97}">
          <p14:sldIdLst>
            <p14:sldId id="256"/>
            <p14:sldId id="257"/>
            <p14:sldId id="258"/>
            <p14:sldId id="259"/>
            <p14:sldId id="281"/>
            <p14:sldId id="260"/>
            <p14:sldId id="282"/>
            <p14:sldId id="261"/>
            <p14:sldId id="291"/>
            <p14:sldId id="292"/>
            <p14:sldId id="262"/>
            <p14:sldId id="263"/>
            <p14:sldId id="264"/>
            <p14:sldId id="290"/>
            <p14:sldId id="289"/>
            <p14:sldId id="265"/>
            <p14:sldId id="266"/>
            <p14:sldId id="267"/>
            <p14:sldId id="268"/>
            <p14:sldId id="269"/>
            <p14:sldId id="270"/>
            <p14:sldId id="271"/>
            <p14:sldId id="272"/>
            <p14:sldId id="286"/>
            <p14:sldId id="273"/>
            <p14:sldId id="287"/>
            <p14:sldId id="274"/>
            <p14:sldId id="275"/>
            <p14:sldId id="276"/>
            <p14:sldId id="277"/>
            <p14:sldId id="278"/>
            <p14:sldId id="279"/>
            <p14:sldId id="288"/>
            <p14:sldId id="280"/>
            <p14:sldId id="293"/>
            <p14:sldId id="294"/>
            <p14:sldId id="295"/>
            <p14:sldId id="296"/>
            <p14:sldId id="297"/>
            <p14:sldId id="298"/>
            <p14:sldId id="283"/>
            <p14:sldId id="284"/>
            <p14:sldId id="299"/>
            <p14:sldId id="285"/>
            <p14:sldId id="300"/>
          </p14:sldIdLst>
        </p14:section>
        <p14:section name="Untitled Section" id="{8DC3D6C4-36F6-4B99-B2D2-FAAA0516F76E}">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2341" autoAdjust="0"/>
  </p:normalViewPr>
  <p:slideViewPr>
    <p:cSldViewPr snapToGrid="0">
      <p:cViewPr varScale="1">
        <p:scale>
          <a:sx n="53" d="100"/>
          <a:sy n="53" d="100"/>
        </p:scale>
        <p:origin x="1838"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UN P N" userId="67d2e0b304fcb115" providerId="LiveId" clId="{379E7C92-6426-46B1-B315-E7EC63E57A52}"/>
    <pc:docChg chg="undo redo custSel addSld delSld modSld sldOrd modSection">
      <pc:chgData name="ARUN P N" userId="67d2e0b304fcb115" providerId="LiveId" clId="{379E7C92-6426-46B1-B315-E7EC63E57A52}" dt="2025-05-23T15:39:32.746" v="1565"/>
      <pc:docMkLst>
        <pc:docMk/>
      </pc:docMkLst>
      <pc:sldChg chg="modAnim">
        <pc:chgData name="ARUN P N" userId="67d2e0b304fcb115" providerId="LiveId" clId="{379E7C92-6426-46B1-B315-E7EC63E57A52}" dt="2025-05-23T13:04:37.043" v="693"/>
        <pc:sldMkLst>
          <pc:docMk/>
          <pc:sldMk cId="832791418" sldId="257"/>
        </pc:sldMkLst>
      </pc:sldChg>
      <pc:sldChg chg="modAnim modNotesTx">
        <pc:chgData name="ARUN P N" userId="67d2e0b304fcb115" providerId="LiveId" clId="{379E7C92-6426-46B1-B315-E7EC63E57A52}" dt="2025-05-23T14:19:27.347" v="1089"/>
        <pc:sldMkLst>
          <pc:docMk/>
          <pc:sldMk cId="2299176328" sldId="258"/>
        </pc:sldMkLst>
      </pc:sldChg>
      <pc:sldChg chg="modAnim">
        <pc:chgData name="ARUN P N" userId="67d2e0b304fcb115" providerId="LiveId" clId="{379E7C92-6426-46B1-B315-E7EC63E57A52}" dt="2025-05-23T13:05:06.388" v="696"/>
        <pc:sldMkLst>
          <pc:docMk/>
          <pc:sldMk cId="2525588917" sldId="259"/>
        </pc:sldMkLst>
      </pc:sldChg>
      <pc:sldChg chg="modSp modAnim modNotesTx">
        <pc:chgData name="ARUN P N" userId="67d2e0b304fcb115" providerId="LiveId" clId="{379E7C92-6426-46B1-B315-E7EC63E57A52}" dt="2025-05-23T13:07:24.225" v="804"/>
        <pc:sldMkLst>
          <pc:docMk/>
          <pc:sldMk cId="4003511054" sldId="260"/>
        </pc:sldMkLst>
        <pc:spChg chg="mod">
          <ac:chgData name="ARUN P N" userId="67d2e0b304fcb115" providerId="LiveId" clId="{379E7C92-6426-46B1-B315-E7EC63E57A52}" dt="2025-05-23T13:06:33.721" v="793" actId="20577"/>
          <ac:spMkLst>
            <pc:docMk/>
            <pc:sldMk cId="4003511054" sldId="260"/>
            <ac:spMk id="14" creationId="{59BA27DE-2F9B-44FF-928C-DC0A70A8260C}"/>
          </ac:spMkLst>
        </pc:spChg>
      </pc:sldChg>
      <pc:sldChg chg="modAnim modNotesTx">
        <pc:chgData name="ARUN P N" userId="67d2e0b304fcb115" providerId="LiveId" clId="{379E7C92-6426-46B1-B315-E7EC63E57A52}" dt="2025-05-23T14:18:56.941" v="1086"/>
        <pc:sldMkLst>
          <pc:docMk/>
          <pc:sldMk cId="1558785325" sldId="261"/>
        </pc:sldMkLst>
      </pc:sldChg>
      <pc:sldChg chg="modAnim">
        <pc:chgData name="ARUN P N" userId="67d2e0b304fcb115" providerId="LiveId" clId="{379E7C92-6426-46B1-B315-E7EC63E57A52}" dt="2025-05-23T13:07:50.122" v="807"/>
        <pc:sldMkLst>
          <pc:docMk/>
          <pc:sldMk cId="3082167667" sldId="262"/>
        </pc:sldMkLst>
      </pc:sldChg>
      <pc:sldChg chg="addSp delSp modSp mod modAnim modNotesTx">
        <pc:chgData name="ARUN P N" userId="67d2e0b304fcb115" providerId="LiveId" clId="{379E7C92-6426-46B1-B315-E7EC63E57A52}" dt="2025-05-23T13:08:00.951" v="808"/>
        <pc:sldMkLst>
          <pc:docMk/>
          <pc:sldMk cId="673810824" sldId="263"/>
        </pc:sldMkLst>
        <pc:spChg chg="mod">
          <ac:chgData name="ARUN P N" userId="67d2e0b304fcb115" providerId="LiveId" clId="{379E7C92-6426-46B1-B315-E7EC63E57A52}" dt="2025-05-23T11:28:24.196" v="7"/>
          <ac:spMkLst>
            <pc:docMk/>
            <pc:sldMk cId="673810824" sldId="263"/>
            <ac:spMk id="3" creationId="{9A7939AF-B16D-42AE-B2AB-B66277857A6C}"/>
          </ac:spMkLst>
        </pc:spChg>
        <pc:picChg chg="add del mod">
          <ac:chgData name="ARUN P N" userId="67d2e0b304fcb115" providerId="LiveId" clId="{379E7C92-6426-46B1-B315-E7EC63E57A52}" dt="2025-05-23T11:29:10.482" v="17" actId="478"/>
          <ac:picMkLst>
            <pc:docMk/>
            <pc:sldMk cId="673810824" sldId="263"/>
            <ac:picMk id="5122" creationId="{5CDB5C54-0798-467D-954A-6F3FDCA652C0}"/>
          </ac:picMkLst>
        </pc:picChg>
      </pc:sldChg>
      <pc:sldChg chg="modSp mod modAnim modNotesTx">
        <pc:chgData name="ARUN P N" userId="67d2e0b304fcb115" providerId="LiveId" clId="{379E7C92-6426-46B1-B315-E7EC63E57A52}" dt="2025-05-23T13:08:08.754" v="809"/>
        <pc:sldMkLst>
          <pc:docMk/>
          <pc:sldMk cId="1380530429" sldId="264"/>
        </pc:sldMkLst>
        <pc:spChg chg="mod">
          <ac:chgData name="ARUN P N" userId="67d2e0b304fcb115" providerId="LiveId" clId="{379E7C92-6426-46B1-B315-E7EC63E57A52}" dt="2025-05-23T11:30:50.693" v="32" actId="20577"/>
          <ac:spMkLst>
            <pc:docMk/>
            <pc:sldMk cId="1380530429" sldId="264"/>
            <ac:spMk id="3" creationId="{BE562DA5-0EB6-488E-BFF8-21D3DCC7E21F}"/>
          </ac:spMkLst>
        </pc:spChg>
      </pc:sldChg>
      <pc:sldChg chg="addSp modSp mod modAnim modNotesTx">
        <pc:chgData name="ARUN P N" userId="67d2e0b304fcb115" providerId="LiveId" clId="{379E7C92-6426-46B1-B315-E7EC63E57A52}" dt="2025-05-23T14:13:44.655" v="981" actId="20577"/>
        <pc:sldMkLst>
          <pc:docMk/>
          <pc:sldMk cId="2532478710" sldId="265"/>
        </pc:sldMkLst>
        <pc:spChg chg="mod">
          <ac:chgData name="ARUN P N" userId="67d2e0b304fcb115" providerId="LiveId" clId="{379E7C92-6426-46B1-B315-E7EC63E57A52}" dt="2025-05-23T14:13:44.655" v="981" actId="20577"/>
          <ac:spMkLst>
            <pc:docMk/>
            <pc:sldMk cId="2532478710" sldId="265"/>
            <ac:spMk id="2" creationId="{98176C07-6D05-4C40-96B1-196D1484DCFE}"/>
          </ac:spMkLst>
        </pc:spChg>
        <pc:spChg chg="mod">
          <ac:chgData name="ARUN P N" userId="67d2e0b304fcb115" providerId="LiveId" clId="{379E7C92-6426-46B1-B315-E7EC63E57A52}" dt="2025-05-23T11:38:13.460" v="106" actId="1076"/>
          <ac:spMkLst>
            <pc:docMk/>
            <pc:sldMk cId="2532478710" sldId="265"/>
            <ac:spMk id="3" creationId="{846A9DCE-E360-47F4-AF02-E94040FECEA0}"/>
          </ac:spMkLst>
        </pc:spChg>
        <pc:picChg chg="add mod">
          <ac:chgData name="ARUN P N" userId="67d2e0b304fcb115" providerId="LiveId" clId="{379E7C92-6426-46B1-B315-E7EC63E57A52}" dt="2025-05-23T11:40:46.490" v="145" actId="14100"/>
          <ac:picMkLst>
            <pc:docMk/>
            <pc:sldMk cId="2532478710" sldId="265"/>
            <ac:picMk id="5" creationId="{64845755-0B74-4D64-B44F-7840BC9CA3E0}"/>
          </ac:picMkLst>
        </pc:picChg>
      </pc:sldChg>
      <pc:sldChg chg="addSp modSp mod modAnim modNotesTx">
        <pc:chgData name="ARUN P N" userId="67d2e0b304fcb115" providerId="LiveId" clId="{379E7C92-6426-46B1-B315-E7EC63E57A52}" dt="2025-05-23T14:13:51.943" v="990" actId="20577"/>
        <pc:sldMkLst>
          <pc:docMk/>
          <pc:sldMk cId="476267570" sldId="266"/>
        </pc:sldMkLst>
        <pc:spChg chg="mod">
          <ac:chgData name="ARUN P N" userId="67d2e0b304fcb115" providerId="LiveId" clId="{379E7C92-6426-46B1-B315-E7EC63E57A52}" dt="2025-05-23T14:13:51.943" v="990" actId="20577"/>
          <ac:spMkLst>
            <pc:docMk/>
            <pc:sldMk cId="476267570" sldId="266"/>
            <ac:spMk id="2" creationId="{CCC3F3E1-3C77-4AAD-A9BC-9039434ED0DC}"/>
          </ac:spMkLst>
        </pc:spChg>
        <pc:spChg chg="mod">
          <ac:chgData name="ARUN P N" userId="67d2e0b304fcb115" providerId="LiveId" clId="{379E7C92-6426-46B1-B315-E7EC63E57A52}" dt="2025-05-23T11:38:18.899" v="107" actId="1076"/>
          <ac:spMkLst>
            <pc:docMk/>
            <pc:sldMk cId="476267570" sldId="266"/>
            <ac:spMk id="3" creationId="{007CDB0F-2065-49F2-B7BE-72C6B34E9D4B}"/>
          </ac:spMkLst>
        </pc:spChg>
        <pc:picChg chg="add mod">
          <ac:chgData name="ARUN P N" userId="67d2e0b304fcb115" providerId="LiveId" clId="{379E7C92-6426-46B1-B315-E7EC63E57A52}" dt="2025-05-23T11:40:33.553" v="142" actId="14100"/>
          <ac:picMkLst>
            <pc:docMk/>
            <pc:sldMk cId="476267570" sldId="266"/>
            <ac:picMk id="5" creationId="{67EABBD5-27D4-4BC8-A602-FFF9455BD900}"/>
          </ac:picMkLst>
        </pc:picChg>
      </pc:sldChg>
      <pc:sldChg chg="addSp modSp mod modAnim modNotesTx">
        <pc:chgData name="ARUN P N" userId="67d2e0b304fcb115" providerId="LiveId" clId="{379E7C92-6426-46B1-B315-E7EC63E57A52}" dt="2025-05-23T13:08:45" v="815"/>
        <pc:sldMkLst>
          <pc:docMk/>
          <pc:sldMk cId="1497869482" sldId="267"/>
        </pc:sldMkLst>
        <pc:spChg chg="mod">
          <ac:chgData name="ARUN P N" userId="67d2e0b304fcb115" providerId="LiveId" clId="{379E7C92-6426-46B1-B315-E7EC63E57A52}" dt="2025-05-23T11:38:24.538" v="108" actId="1076"/>
          <ac:spMkLst>
            <pc:docMk/>
            <pc:sldMk cId="1497869482" sldId="267"/>
            <ac:spMk id="3" creationId="{7B62D9E8-CE9E-44BD-92F0-15B1F630E2AE}"/>
          </ac:spMkLst>
        </pc:spChg>
        <pc:picChg chg="add mod">
          <ac:chgData name="ARUN P N" userId="67d2e0b304fcb115" providerId="LiveId" clId="{379E7C92-6426-46B1-B315-E7EC63E57A52}" dt="2025-05-23T11:40:26.855" v="141" actId="14100"/>
          <ac:picMkLst>
            <pc:docMk/>
            <pc:sldMk cId="1497869482" sldId="267"/>
            <ac:picMk id="5" creationId="{05E7E8FE-3421-4EEA-8157-311A89CFCF7A}"/>
          </ac:picMkLst>
        </pc:picChg>
      </pc:sldChg>
      <pc:sldChg chg="addSp modSp mod modAnim modNotesTx">
        <pc:chgData name="ARUN P N" userId="67d2e0b304fcb115" providerId="LiveId" clId="{379E7C92-6426-46B1-B315-E7EC63E57A52}" dt="2025-05-23T13:08:53.675" v="817"/>
        <pc:sldMkLst>
          <pc:docMk/>
          <pc:sldMk cId="3203358088" sldId="268"/>
        </pc:sldMkLst>
        <pc:spChg chg="mod">
          <ac:chgData name="ARUN P N" userId="67d2e0b304fcb115" providerId="LiveId" clId="{379E7C92-6426-46B1-B315-E7EC63E57A52}" dt="2025-05-23T11:38:28.962" v="109" actId="1076"/>
          <ac:spMkLst>
            <pc:docMk/>
            <pc:sldMk cId="3203358088" sldId="268"/>
            <ac:spMk id="3" creationId="{9CBCACC9-B6FD-424B-AB54-59EC9E5D1800}"/>
          </ac:spMkLst>
        </pc:spChg>
        <pc:picChg chg="add mod">
          <ac:chgData name="ARUN P N" userId="67d2e0b304fcb115" providerId="LiveId" clId="{379E7C92-6426-46B1-B315-E7EC63E57A52}" dt="2025-05-23T11:40:19.750" v="140" actId="1036"/>
          <ac:picMkLst>
            <pc:docMk/>
            <pc:sldMk cId="3203358088" sldId="268"/>
            <ac:picMk id="5" creationId="{D8677294-22AC-446C-8CC3-5EC5DC7B7C31}"/>
          </ac:picMkLst>
        </pc:picChg>
      </pc:sldChg>
      <pc:sldChg chg="addSp delSp modSp mod modAnim modNotesTx">
        <pc:chgData name="ARUN P N" userId="67d2e0b304fcb115" providerId="LiveId" clId="{379E7C92-6426-46B1-B315-E7EC63E57A52}" dt="2025-05-23T13:09:02.013" v="819"/>
        <pc:sldMkLst>
          <pc:docMk/>
          <pc:sldMk cId="1740316091" sldId="269"/>
        </pc:sldMkLst>
        <pc:spChg chg="add del mod">
          <ac:chgData name="ARUN P N" userId="67d2e0b304fcb115" providerId="LiveId" clId="{379E7C92-6426-46B1-B315-E7EC63E57A52}" dt="2025-05-23T11:39:58.646" v="137" actId="1076"/>
          <ac:spMkLst>
            <pc:docMk/>
            <pc:sldMk cId="1740316091" sldId="269"/>
            <ac:spMk id="3" creationId="{1EC6C5FA-DF14-4FF3-995F-F37CB38D7E07}"/>
          </ac:spMkLst>
        </pc:spChg>
        <pc:spChg chg="add del mod">
          <ac:chgData name="ARUN P N" userId="67d2e0b304fcb115" providerId="LiveId" clId="{379E7C92-6426-46B1-B315-E7EC63E57A52}" dt="2025-05-23T11:39:06.760" v="122"/>
          <ac:spMkLst>
            <pc:docMk/>
            <pc:sldMk cId="1740316091" sldId="269"/>
            <ac:spMk id="4" creationId="{D7E40E55-4108-48EB-A1A2-36A127472820}"/>
          </ac:spMkLst>
        </pc:spChg>
        <pc:picChg chg="add mod">
          <ac:chgData name="ARUN P N" userId="67d2e0b304fcb115" providerId="LiveId" clId="{379E7C92-6426-46B1-B315-E7EC63E57A52}" dt="2025-05-23T11:39:50.234" v="135" actId="14100"/>
          <ac:picMkLst>
            <pc:docMk/>
            <pc:sldMk cId="1740316091" sldId="269"/>
            <ac:picMk id="6" creationId="{794173F1-3C82-4532-A8C8-346182F6F828}"/>
          </ac:picMkLst>
        </pc:picChg>
      </pc:sldChg>
      <pc:sldChg chg="addSp modSp mod modAnim modNotesTx">
        <pc:chgData name="ARUN P N" userId="67d2e0b304fcb115" providerId="LiveId" clId="{379E7C92-6426-46B1-B315-E7EC63E57A52}" dt="2025-05-23T13:09:10.321" v="821"/>
        <pc:sldMkLst>
          <pc:docMk/>
          <pc:sldMk cId="734282886" sldId="270"/>
        </pc:sldMkLst>
        <pc:spChg chg="mod">
          <ac:chgData name="ARUN P N" userId="67d2e0b304fcb115" providerId="LiveId" clId="{379E7C92-6426-46B1-B315-E7EC63E57A52}" dt="2025-05-23T11:42:01.089" v="156" actId="1076"/>
          <ac:spMkLst>
            <pc:docMk/>
            <pc:sldMk cId="734282886" sldId="270"/>
            <ac:spMk id="3" creationId="{017B987A-072D-4F81-A607-5E422C1576C7}"/>
          </ac:spMkLst>
        </pc:spChg>
        <pc:picChg chg="add mod">
          <ac:chgData name="ARUN P N" userId="67d2e0b304fcb115" providerId="LiveId" clId="{379E7C92-6426-46B1-B315-E7EC63E57A52}" dt="2025-05-23T11:41:55.708" v="155" actId="14100"/>
          <ac:picMkLst>
            <pc:docMk/>
            <pc:sldMk cId="734282886" sldId="270"/>
            <ac:picMk id="5" creationId="{0158E632-3411-45FE-A5A6-122EBE4C0D18}"/>
          </ac:picMkLst>
        </pc:picChg>
      </pc:sldChg>
      <pc:sldChg chg="addSp modSp mod modAnim modNotesTx">
        <pc:chgData name="ARUN P N" userId="67d2e0b304fcb115" providerId="LiveId" clId="{379E7C92-6426-46B1-B315-E7EC63E57A52}" dt="2025-05-23T13:09:18.751" v="823"/>
        <pc:sldMkLst>
          <pc:docMk/>
          <pc:sldMk cId="1408208531" sldId="271"/>
        </pc:sldMkLst>
        <pc:spChg chg="mod">
          <ac:chgData name="ARUN P N" userId="67d2e0b304fcb115" providerId="LiveId" clId="{379E7C92-6426-46B1-B315-E7EC63E57A52}" dt="2025-05-23T11:43:45.414" v="167" actId="1076"/>
          <ac:spMkLst>
            <pc:docMk/>
            <pc:sldMk cId="1408208531" sldId="271"/>
            <ac:spMk id="3" creationId="{9A5C9D9A-4EFB-4270-8A16-9F867F010A4F}"/>
          </ac:spMkLst>
        </pc:spChg>
        <pc:picChg chg="add mod">
          <ac:chgData name="ARUN P N" userId="67d2e0b304fcb115" providerId="LiveId" clId="{379E7C92-6426-46B1-B315-E7EC63E57A52}" dt="2025-05-23T11:43:41.752" v="166" actId="14100"/>
          <ac:picMkLst>
            <pc:docMk/>
            <pc:sldMk cId="1408208531" sldId="271"/>
            <ac:picMk id="5" creationId="{5D4458CE-EC37-4A90-A0E2-BF5C5B6EBD09}"/>
          </ac:picMkLst>
        </pc:picChg>
      </pc:sldChg>
      <pc:sldChg chg="modSp mod modAnim modNotesTx">
        <pc:chgData name="ARUN P N" userId="67d2e0b304fcb115" providerId="LiveId" clId="{379E7C92-6426-46B1-B315-E7EC63E57A52}" dt="2025-05-23T13:09:25.731" v="824"/>
        <pc:sldMkLst>
          <pc:docMk/>
          <pc:sldMk cId="1936229171" sldId="272"/>
        </pc:sldMkLst>
        <pc:spChg chg="mod">
          <ac:chgData name="ARUN P N" userId="67d2e0b304fcb115" providerId="LiveId" clId="{379E7C92-6426-46B1-B315-E7EC63E57A52}" dt="2025-05-23T11:44:58.454" v="171" actId="20577"/>
          <ac:spMkLst>
            <pc:docMk/>
            <pc:sldMk cId="1936229171" sldId="272"/>
            <ac:spMk id="3" creationId="{038A14B9-EB5E-44BC-BD12-EC8748ED20B0}"/>
          </ac:spMkLst>
        </pc:spChg>
      </pc:sldChg>
      <pc:sldChg chg="modSp mod modAnim modNotesTx">
        <pc:chgData name="ARUN P N" userId="67d2e0b304fcb115" providerId="LiveId" clId="{379E7C92-6426-46B1-B315-E7EC63E57A52}" dt="2025-05-23T13:09:45.085" v="827"/>
        <pc:sldMkLst>
          <pc:docMk/>
          <pc:sldMk cId="2479351989" sldId="273"/>
        </pc:sldMkLst>
        <pc:spChg chg="mod">
          <ac:chgData name="ARUN P N" userId="67d2e0b304fcb115" providerId="LiveId" clId="{379E7C92-6426-46B1-B315-E7EC63E57A52}" dt="2025-05-23T11:46:04.094" v="177" actId="27636"/>
          <ac:spMkLst>
            <pc:docMk/>
            <pc:sldMk cId="2479351989" sldId="273"/>
            <ac:spMk id="3" creationId="{8FBC5AC4-5B38-4BA4-AB94-15B6983BBFD1}"/>
          </ac:spMkLst>
        </pc:spChg>
      </pc:sldChg>
      <pc:sldChg chg="addSp modSp mod modAnim modNotesTx">
        <pc:chgData name="ARUN P N" userId="67d2e0b304fcb115" providerId="LiveId" clId="{379E7C92-6426-46B1-B315-E7EC63E57A52}" dt="2025-05-23T13:10:03.170" v="831"/>
        <pc:sldMkLst>
          <pc:docMk/>
          <pc:sldMk cId="912100890" sldId="274"/>
        </pc:sldMkLst>
        <pc:spChg chg="mod">
          <ac:chgData name="ARUN P N" userId="67d2e0b304fcb115" providerId="LiveId" clId="{379E7C92-6426-46B1-B315-E7EC63E57A52}" dt="2025-05-23T11:58:06.608" v="318" actId="20577"/>
          <ac:spMkLst>
            <pc:docMk/>
            <pc:sldMk cId="912100890" sldId="274"/>
            <ac:spMk id="3" creationId="{DC90F511-B4D2-43DF-9161-191FEC3CA49A}"/>
          </ac:spMkLst>
        </pc:spChg>
        <pc:picChg chg="add mod">
          <ac:chgData name="ARUN P N" userId="67d2e0b304fcb115" providerId="LiveId" clId="{379E7C92-6426-46B1-B315-E7EC63E57A52}" dt="2025-05-23T11:59:04.037" v="325" actId="1076"/>
          <ac:picMkLst>
            <pc:docMk/>
            <pc:sldMk cId="912100890" sldId="274"/>
            <ac:picMk id="5" creationId="{1F64C7B4-914F-4DC6-BB08-BD88ADFA742C}"/>
          </ac:picMkLst>
        </pc:picChg>
      </pc:sldChg>
      <pc:sldChg chg="addSp modSp mod modAnim modNotesTx">
        <pc:chgData name="ARUN P N" userId="67d2e0b304fcb115" providerId="LiveId" clId="{379E7C92-6426-46B1-B315-E7EC63E57A52}" dt="2025-05-23T13:10:16.961" v="833"/>
        <pc:sldMkLst>
          <pc:docMk/>
          <pc:sldMk cId="1856573824" sldId="275"/>
        </pc:sldMkLst>
        <pc:spChg chg="mod">
          <ac:chgData name="ARUN P N" userId="67d2e0b304fcb115" providerId="LiveId" clId="{379E7C92-6426-46B1-B315-E7EC63E57A52}" dt="2025-05-23T12:06:54.643" v="356" actId="20577"/>
          <ac:spMkLst>
            <pc:docMk/>
            <pc:sldMk cId="1856573824" sldId="275"/>
            <ac:spMk id="3" creationId="{A27A6E9B-92A9-46BE-84F9-615FF878611B}"/>
          </ac:spMkLst>
        </pc:spChg>
        <pc:picChg chg="add mod">
          <ac:chgData name="ARUN P N" userId="67d2e0b304fcb115" providerId="LiveId" clId="{379E7C92-6426-46B1-B315-E7EC63E57A52}" dt="2025-05-23T12:06:35.788" v="340" actId="14100"/>
          <ac:picMkLst>
            <pc:docMk/>
            <pc:sldMk cId="1856573824" sldId="275"/>
            <ac:picMk id="5" creationId="{AA155BFD-85DC-48DF-B915-BAED37A6697C}"/>
          </ac:picMkLst>
        </pc:picChg>
      </pc:sldChg>
      <pc:sldChg chg="addSp modSp mod modAnim modNotesTx">
        <pc:chgData name="ARUN P N" userId="67d2e0b304fcb115" providerId="LiveId" clId="{379E7C92-6426-46B1-B315-E7EC63E57A52}" dt="2025-05-23T13:10:27.748" v="835"/>
        <pc:sldMkLst>
          <pc:docMk/>
          <pc:sldMk cId="1555686484" sldId="276"/>
        </pc:sldMkLst>
        <pc:spChg chg="mod">
          <ac:chgData name="ARUN P N" userId="67d2e0b304fcb115" providerId="LiveId" clId="{379E7C92-6426-46B1-B315-E7EC63E57A52}" dt="2025-05-23T12:14:18.197" v="409" actId="14100"/>
          <ac:spMkLst>
            <pc:docMk/>
            <pc:sldMk cId="1555686484" sldId="276"/>
            <ac:spMk id="3" creationId="{8AFD21F9-9DF4-45EF-B75D-FF64BBB758BF}"/>
          </ac:spMkLst>
        </pc:spChg>
        <pc:picChg chg="add mod">
          <ac:chgData name="ARUN P N" userId="67d2e0b304fcb115" providerId="LiveId" clId="{379E7C92-6426-46B1-B315-E7EC63E57A52}" dt="2025-05-23T12:14:40.993" v="413" actId="14100"/>
          <ac:picMkLst>
            <pc:docMk/>
            <pc:sldMk cId="1555686484" sldId="276"/>
            <ac:picMk id="5" creationId="{34AA2347-4764-4D98-86D7-A773480C92CF}"/>
          </ac:picMkLst>
        </pc:picChg>
      </pc:sldChg>
      <pc:sldChg chg="modSp mod modAnim modNotesTx">
        <pc:chgData name="ARUN P N" userId="67d2e0b304fcb115" providerId="LiveId" clId="{379E7C92-6426-46B1-B315-E7EC63E57A52}" dt="2025-05-23T13:10:32.866" v="836"/>
        <pc:sldMkLst>
          <pc:docMk/>
          <pc:sldMk cId="469438260" sldId="277"/>
        </pc:sldMkLst>
        <pc:spChg chg="mod">
          <ac:chgData name="ARUN P N" userId="67d2e0b304fcb115" providerId="LiveId" clId="{379E7C92-6426-46B1-B315-E7EC63E57A52}" dt="2025-05-23T12:38:24.428" v="594" actId="20577"/>
          <ac:spMkLst>
            <pc:docMk/>
            <pc:sldMk cId="469438260" sldId="277"/>
            <ac:spMk id="3" creationId="{F7C87953-45D4-48A5-83B4-DC7AA846BAB7}"/>
          </ac:spMkLst>
        </pc:spChg>
      </pc:sldChg>
      <pc:sldChg chg="addSp delSp modSp mod modAnim modNotesTx">
        <pc:chgData name="ARUN P N" userId="67d2e0b304fcb115" providerId="LiveId" clId="{379E7C92-6426-46B1-B315-E7EC63E57A52}" dt="2025-05-23T13:10:37.932" v="837"/>
        <pc:sldMkLst>
          <pc:docMk/>
          <pc:sldMk cId="3810161349" sldId="278"/>
        </pc:sldMkLst>
        <pc:spChg chg="add del mod">
          <ac:chgData name="ARUN P N" userId="67d2e0b304fcb115" providerId="LiveId" clId="{379E7C92-6426-46B1-B315-E7EC63E57A52}" dt="2025-05-23T12:40:28.650" v="604" actId="20577"/>
          <ac:spMkLst>
            <pc:docMk/>
            <pc:sldMk cId="3810161349" sldId="278"/>
            <ac:spMk id="3" creationId="{09BAA84C-B61A-4B5B-B588-A069F421484F}"/>
          </ac:spMkLst>
        </pc:spChg>
        <pc:spChg chg="add del mod">
          <ac:chgData name="ARUN P N" userId="67d2e0b304fcb115" providerId="LiveId" clId="{379E7C92-6426-46B1-B315-E7EC63E57A52}" dt="2025-05-23T12:40:20.587" v="599"/>
          <ac:spMkLst>
            <pc:docMk/>
            <pc:sldMk cId="3810161349" sldId="278"/>
            <ac:spMk id="4" creationId="{8033264E-20A2-469A-B382-7CAD47837B35}"/>
          </ac:spMkLst>
        </pc:spChg>
      </pc:sldChg>
      <pc:sldChg chg="addSp delSp modSp mod modAnim modNotesTx">
        <pc:chgData name="ARUN P N" userId="67d2e0b304fcb115" providerId="LiveId" clId="{379E7C92-6426-46B1-B315-E7EC63E57A52}" dt="2025-05-23T13:10:42.151" v="838"/>
        <pc:sldMkLst>
          <pc:docMk/>
          <pc:sldMk cId="165487008" sldId="279"/>
        </pc:sldMkLst>
        <pc:spChg chg="add del mod">
          <ac:chgData name="ARUN P N" userId="67d2e0b304fcb115" providerId="LiveId" clId="{379E7C92-6426-46B1-B315-E7EC63E57A52}" dt="2025-05-23T12:41:55.264" v="612" actId="20577"/>
          <ac:spMkLst>
            <pc:docMk/>
            <pc:sldMk cId="165487008" sldId="279"/>
            <ac:spMk id="3" creationId="{9778B9E4-B24E-4AD6-B277-5DBEF17049F5}"/>
          </ac:spMkLst>
        </pc:spChg>
        <pc:spChg chg="add del mod">
          <ac:chgData name="ARUN P N" userId="67d2e0b304fcb115" providerId="LiveId" clId="{379E7C92-6426-46B1-B315-E7EC63E57A52}" dt="2025-05-23T12:41:47.469" v="609"/>
          <ac:spMkLst>
            <pc:docMk/>
            <pc:sldMk cId="165487008" sldId="279"/>
            <ac:spMk id="4" creationId="{2799E80F-CE51-43BF-99BF-DBDFA369B06D}"/>
          </ac:spMkLst>
        </pc:spChg>
      </pc:sldChg>
      <pc:sldChg chg="addSp delSp modSp mod modAnim modNotesTx">
        <pc:chgData name="ARUN P N" userId="67d2e0b304fcb115" providerId="LiveId" clId="{379E7C92-6426-46B1-B315-E7EC63E57A52}" dt="2025-05-23T13:11:28.886" v="841"/>
        <pc:sldMkLst>
          <pc:docMk/>
          <pc:sldMk cId="3918526275" sldId="280"/>
        </pc:sldMkLst>
        <pc:spChg chg="del mod">
          <ac:chgData name="ARUN P N" userId="67d2e0b304fcb115" providerId="LiveId" clId="{379E7C92-6426-46B1-B315-E7EC63E57A52}" dt="2025-05-23T12:44:16.066" v="629"/>
          <ac:spMkLst>
            <pc:docMk/>
            <pc:sldMk cId="3918526275" sldId="280"/>
            <ac:spMk id="3" creationId="{0A14E8EB-E244-4545-83CB-1A69401603DF}"/>
          </ac:spMkLst>
        </pc:spChg>
        <pc:graphicFrameChg chg="add mod modGraphic">
          <ac:chgData name="ARUN P N" userId="67d2e0b304fcb115" providerId="LiveId" clId="{379E7C92-6426-46B1-B315-E7EC63E57A52}" dt="2025-05-23T12:44:40.255" v="632"/>
          <ac:graphicFrameMkLst>
            <pc:docMk/>
            <pc:sldMk cId="3918526275" sldId="280"/>
            <ac:graphicFrameMk id="4" creationId="{B4A4D68F-45C2-4B53-98CA-E3D22BB264A1}"/>
          </ac:graphicFrameMkLst>
        </pc:graphicFrameChg>
      </pc:sldChg>
      <pc:sldChg chg="addSp delSp modSp del mod modAnim modNotesTx">
        <pc:chgData name="ARUN P N" userId="67d2e0b304fcb115" providerId="LiveId" clId="{379E7C92-6426-46B1-B315-E7EC63E57A52}" dt="2025-05-23T13:34:26.228" v="847" actId="2696"/>
        <pc:sldMkLst>
          <pc:docMk/>
          <pc:sldMk cId="1766581308" sldId="281"/>
        </pc:sldMkLst>
        <pc:spChg chg="add del mod">
          <ac:chgData name="ARUN P N" userId="67d2e0b304fcb115" providerId="LiveId" clId="{379E7C92-6426-46B1-B315-E7EC63E57A52}" dt="2025-05-23T12:45:31.983" v="642" actId="20577"/>
          <ac:spMkLst>
            <pc:docMk/>
            <pc:sldMk cId="1766581308" sldId="281"/>
            <ac:spMk id="3" creationId="{426B0AC5-BC73-4272-B7C6-3B4302920F12}"/>
          </ac:spMkLst>
        </pc:spChg>
        <pc:spChg chg="add del mod">
          <ac:chgData name="ARUN P N" userId="67d2e0b304fcb115" providerId="LiveId" clId="{379E7C92-6426-46B1-B315-E7EC63E57A52}" dt="2025-05-23T12:45:26.018" v="637"/>
          <ac:spMkLst>
            <pc:docMk/>
            <pc:sldMk cId="1766581308" sldId="281"/>
            <ac:spMk id="4" creationId="{3D484564-0FD0-4190-8DD2-53A223D08A53}"/>
          </ac:spMkLst>
        </pc:spChg>
      </pc:sldChg>
      <pc:sldChg chg="add ord">
        <pc:chgData name="ARUN P N" userId="67d2e0b304fcb115" providerId="LiveId" clId="{379E7C92-6426-46B1-B315-E7EC63E57A52}" dt="2025-05-23T13:35:01.689" v="852"/>
        <pc:sldMkLst>
          <pc:docMk/>
          <pc:sldMk cId="3394891272" sldId="281"/>
        </pc:sldMkLst>
      </pc:sldChg>
      <pc:sldChg chg="addSp delSp modSp del mod modAnim">
        <pc:chgData name="ARUN P N" userId="67d2e0b304fcb115" providerId="LiveId" clId="{379E7C92-6426-46B1-B315-E7EC63E57A52}" dt="2025-05-23T13:34:26.228" v="847" actId="2696"/>
        <pc:sldMkLst>
          <pc:docMk/>
          <pc:sldMk cId="238572889" sldId="282"/>
        </pc:sldMkLst>
        <pc:spChg chg="del mod">
          <ac:chgData name="ARUN P N" userId="67d2e0b304fcb115" providerId="LiveId" clId="{379E7C92-6426-46B1-B315-E7EC63E57A52}" dt="2025-05-23T12:50:02.623" v="644"/>
          <ac:spMkLst>
            <pc:docMk/>
            <pc:sldMk cId="238572889" sldId="282"/>
            <ac:spMk id="3" creationId="{1AF9B2C9-851D-4087-A990-5402C97E67D5}"/>
          </ac:spMkLst>
        </pc:spChg>
        <pc:graphicFrameChg chg="add mod modGraphic">
          <ac:chgData name="ARUN P N" userId="67d2e0b304fcb115" providerId="LiveId" clId="{379E7C92-6426-46B1-B315-E7EC63E57A52}" dt="2025-05-23T12:50:44.862" v="646"/>
          <ac:graphicFrameMkLst>
            <pc:docMk/>
            <pc:sldMk cId="238572889" sldId="282"/>
            <ac:graphicFrameMk id="4" creationId="{23094771-5B5F-400B-94EA-2DB6C8E3474D}"/>
          </ac:graphicFrameMkLst>
        </pc:graphicFrameChg>
      </pc:sldChg>
      <pc:sldChg chg="add">
        <pc:chgData name="ARUN P N" userId="67d2e0b304fcb115" providerId="LiveId" clId="{379E7C92-6426-46B1-B315-E7EC63E57A52}" dt="2025-05-23T13:34:37.820" v="848"/>
        <pc:sldMkLst>
          <pc:docMk/>
          <pc:sldMk cId="1306157415" sldId="282"/>
        </pc:sldMkLst>
      </pc:sldChg>
      <pc:sldChg chg="add">
        <pc:chgData name="ARUN P N" userId="67d2e0b304fcb115" providerId="LiveId" clId="{379E7C92-6426-46B1-B315-E7EC63E57A52}" dt="2025-05-23T15:05:52.137" v="1283"/>
        <pc:sldMkLst>
          <pc:docMk/>
          <pc:sldMk cId="2703138781" sldId="283"/>
        </pc:sldMkLst>
      </pc:sldChg>
      <pc:sldChg chg="modSp del mod modAnim modNotesTx">
        <pc:chgData name="ARUN P N" userId="67d2e0b304fcb115" providerId="LiveId" clId="{379E7C92-6426-46B1-B315-E7EC63E57A52}" dt="2025-05-23T15:05:47.788" v="1282" actId="2696"/>
        <pc:sldMkLst>
          <pc:docMk/>
          <pc:sldMk cId="3984601971" sldId="283"/>
        </pc:sldMkLst>
        <pc:spChg chg="mod">
          <ac:chgData name="ARUN P N" userId="67d2e0b304fcb115" providerId="LiveId" clId="{379E7C92-6426-46B1-B315-E7EC63E57A52}" dt="2025-05-23T12:53:21.424" v="655" actId="14100"/>
          <ac:spMkLst>
            <pc:docMk/>
            <pc:sldMk cId="3984601971" sldId="283"/>
            <ac:spMk id="3" creationId="{F190D8BD-5257-4616-8B8C-245C8B40F16B}"/>
          </ac:spMkLst>
        </pc:spChg>
      </pc:sldChg>
      <pc:sldChg chg="add">
        <pc:chgData name="ARUN P N" userId="67d2e0b304fcb115" providerId="LiveId" clId="{379E7C92-6426-46B1-B315-E7EC63E57A52}" dt="2025-05-23T15:05:52.137" v="1283"/>
        <pc:sldMkLst>
          <pc:docMk/>
          <pc:sldMk cId="3737211546" sldId="284"/>
        </pc:sldMkLst>
      </pc:sldChg>
      <pc:sldChg chg="addSp delSp modSp del mod modAnim">
        <pc:chgData name="ARUN P N" userId="67d2e0b304fcb115" providerId="LiveId" clId="{379E7C92-6426-46B1-B315-E7EC63E57A52}" dt="2025-05-23T15:05:47.788" v="1282" actId="2696"/>
        <pc:sldMkLst>
          <pc:docMk/>
          <pc:sldMk cId="4001380894" sldId="284"/>
        </pc:sldMkLst>
        <pc:spChg chg="mod">
          <ac:chgData name="ARUN P N" userId="67d2e0b304fcb115" providerId="LiveId" clId="{379E7C92-6426-46B1-B315-E7EC63E57A52}" dt="2025-05-23T13:00:25.520" v="687" actId="20577"/>
          <ac:spMkLst>
            <pc:docMk/>
            <pc:sldMk cId="4001380894" sldId="284"/>
            <ac:spMk id="2" creationId="{412BE2F8-C644-4F15-ADD2-4581D542E642}"/>
          </ac:spMkLst>
        </pc:spChg>
        <pc:spChg chg="del">
          <ac:chgData name="ARUN P N" userId="67d2e0b304fcb115" providerId="LiveId" clId="{379E7C92-6426-46B1-B315-E7EC63E57A52}" dt="2025-05-23T12:58:32.683" v="656"/>
          <ac:spMkLst>
            <pc:docMk/>
            <pc:sldMk cId="4001380894" sldId="284"/>
            <ac:spMk id="3" creationId="{8C9A9634-5CC0-442F-A427-BE2C8DAFACBD}"/>
          </ac:spMkLst>
        </pc:spChg>
        <pc:picChg chg="add mod">
          <ac:chgData name="ARUN P N" userId="67d2e0b304fcb115" providerId="LiveId" clId="{379E7C92-6426-46B1-B315-E7EC63E57A52}" dt="2025-05-23T13:00:39.001" v="691" actId="1076"/>
          <ac:picMkLst>
            <pc:docMk/>
            <pc:sldMk cId="4001380894" sldId="284"/>
            <ac:picMk id="5" creationId="{9EA8EDAB-4424-485F-AF80-5DBEE45C2550}"/>
          </ac:picMkLst>
        </pc:picChg>
      </pc:sldChg>
      <pc:sldChg chg="add del">
        <pc:chgData name="ARUN P N" userId="67d2e0b304fcb115" providerId="LiveId" clId="{379E7C92-6426-46B1-B315-E7EC63E57A52}" dt="2025-05-23T13:34:41.844" v="849" actId="2696"/>
        <pc:sldMkLst>
          <pc:docMk/>
          <pc:sldMk cId="29219942" sldId="285"/>
        </pc:sldMkLst>
      </pc:sldChg>
      <pc:sldChg chg="add">
        <pc:chgData name="ARUN P N" userId="67d2e0b304fcb115" providerId="LiveId" clId="{379E7C92-6426-46B1-B315-E7EC63E57A52}" dt="2025-05-23T13:34:46.090" v="850"/>
        <pc:sldMkLst>
          <pc:docMk/>
          <pc:sldMk cId="2163820814" sldId="285"/>
        </pc:sldMkLst>
      </pc:sldChg>
      <pc:sldChg chg="del modAnim">
        <pc:chgData name="ARUN P N" userId="67d2e0b304fcb115" providerId="LiveId" clId="{379E7C92-6426-46B1-B315-E7EC63E57A52}" dt="2025-05-23T13:34:26.228" v="847" actId="2696"/>
        <pc:sldMkLst>
          <pc:docMk/>
          <pc:sldMk cId="4168338495" sldId="285"/>
        </pc:sldMkLst>
      </pc:sldChg>
      <pc:sldChg chg="addSp modSp new mod modAnim">
        <pc:chgData name="ARUN P N" userId="67d2e0b304fcb115" providerId="LiveId" clId="{379E7C92-6426-46B1-B315-E7EC63E57A52}" dt="2025-05-23T13:09:40.255" v="826" actId="20577"/>
        <pc:sldMkLst>
          <pc:docMk/>
          <pc:sldMk cId="908385716" sldId="286"/>
        </pc:sldMkLst>
        <pc:spChg chg="mod">
          <ac:chgData name="ARUN P N" userId="67d2e0b304fcb115" providerId="LiveId" clId="{379E7C92-6426-46B1-B315-E7EC63E57A52}" dt="2025-05-23T13:09:40.255" v="826" actId="20577"/>
          <ac:spMkLst>
            <pc:docMk/>
            <pc:sldMk cId="908385716" sldId="286"/>
            <ac:spMk id="2" creationId="{FE01905D-EE1A-4046-998B-789825E8506C}"/>
          </ac:spMkLst>
        </pc:spChg>
        <pc:spChg chg="mod">
          <ac:chgData name="ARUN P N" userId="67d2e0b304fcb115" providerId="LiveId" clId="{379E7C92-6426-46B1-B315-E7EC63E57A52}" dt="2025-05-23T11:52:28.931" v="267" actId="5793"/>
          <ac:spMkLst>
            <pc:docMk/>
            <pc:sldMk cId="908385716" sldId="286"/>
            <ac:spMk id="3" creationId="{EDD77BBA-0D75-4C02-831D-28DEFCC2EF8A}"/>
          </ac:spMkLst>
        </pc:spChg>
        <pc:picChg chg="add mod">
          <ac:chgData name="ARUN P N" userId="67d2e0b304fcb115" providerId="LiveId" clId="{379E7C92-6426-46B1-B315-E7EC63E57A52}" dt="2025-05-23T11:52:33.879" v="268" actId="1076"/>
          <ac:picMkLst>
            <pc:docMk/>
            <pc:sldMk cId="908385716" sldId="286"/>
            <ac:picMk id="5" creationId="{17937DD0-D2C6-47BF-BBC9-7187E11B6133}"/>
          </ac:picMkLst>
        </pc:picChg>
      </pc:sldChg>
      <pc:sldChg chg="addSp delSp modSp new mod modAnim">
        <pc:chgData name="ARUN P N" userId="67d2e0b304fcb115" providerId="LiveId" clId="{379E7C92-6426-46B1-B315-E7EC63E57A52}" dt="2025-05-23T13:09:54.611" v="829"/>
        <pc:sldMkLst>
          <pc:docMk/>
          <pc:sldMk cId="761566070" sldId="287"/>
        </pc:sldMkLst>
        <pc:spChg chg="mod">
          <ac:chgData name="ARUN P N" userId="67d2e0b304fcb115" providerId="LiveId" clId="{379E7C92-6426-46B1-B315-E7EC63E57A52}" dt="2025-05-23T11:49:15.462" v="244" actId="20577"/>
          <ac:spMkLst>
            <pc:docMk/>
            <pc:sldMk cId="761566070" sldId="287"/>
            <ac:spMk id="2" creationId="{CA87732F-6ED4-4A27-A6CF-52EEB5A7515F}"/>
          </ac:spMkLst>
        </pc:spChg>
        <pc:spChg chg="del mod">
          <ac:chgData name="ARUN P N" userId="67d2e0b304fcb115" providerId="LiveId" clId="{379E7C92-6426-46B1-B315-E7EC63E57A52}" dt="2025-05-23T11:50:54.250" v="246" actId="22"/>
          <ac:spMkLst>
            <pc:docMk/>
            <pc:sldMk cId="761566070" sldId="287"/>
            <ac:spMk id="3" creationId="{2684478A-C92C-4E69-AC99-7510757ABEB2}"/>
          </ac:spMkLst>
        </pc:spChg>
        <pc:picChg chg="add mod ord">
          <ac:chgData name="ARUN P N" userId="67d2e0b304fcb115" providerId="LiveId" clId="{379E7C92-6426-46B1-B315-E7EC63E57A52}" dt="2025-05-23T11:52:02.428" v="256" actId="1076"/>
          <ac:picMkLst>
            <pc:docMk/>
            <pc:sldMk cId="761566070" sldId="287"/>
            <ac:picMk id="5" creationId="{FA7F62A5-7D80-4354-969E-7EC919CF3889}"/>
          </ac:picMkLst>
        </pc:picChg>
        <pc:picChg chg="add mod">
          <ac:chgData name="ARUN P N" userId="67d2e0b304fcb115" providerId="LiveId" clId="{379E7C92-6426-46B1-B315-E7EC63E57A52}" dt="2025-05-23T11:52:05.598" v="257" actId="1076"/>
          <ac:picMkLst>
            <pc:docMk/>
            <pc:sldMk cId="761566070" sldId="287"/>
            <ac:picMk id="7" creationId="{BDBFF965-94FB-4600-8440-6BB096176177}"/>
          </ac:picMkLst>
        </pc:picChg>
      </pc:sldChg>
      <pc:sldChg chg="modSp new mod modAnim modNotesTx">
        <pc:chgData name="ARUN P N" userId="67d2e0b304fcb115" providerId="LiveId" clId="{379E7C92-6426-46B1-B315-E7EC63E57A52}" dt="2025-05-23T14:11:48.694" v="903"/>
        <pc:sldMkLst>
          <pc:docMk/>
          <pc:sldMk cId="2132629034" sldId="288"/>
        </pc:sldMkLst>
        <pc:spChg chg="mod">
          <ac:chgData name="ARUN P N" userId="67d2e0b304fcb115" providerId="LiveId" clId="{379E7C92-6426-46B1-B315-E7EC63E57A52}" dt="2025-05-23T14:11:29.769" v="892" actId="20577"/>
          <ac:spMkLst>
            <pc:docMk/>
            <pc:sldMk cId="2132629034" sldId="288"/>
            <ac:spMk id="2" creationId="{696D0DB8-1646-4673-AA7E-0632585B3B91}"/>
          </ac:spMkLst>
        </pc:spChg>
        <pc:spChg chg="mod">
          <ac:chgData name="ARUN P N" userId="67d2e0b304fcb115" providerId="LiveId" clId="{379E7C92-6426-46B1-B315-E7EC63E57A52}" dt="2025-05-23T14:11:36.034" v="893" actId="14100"/>
          <ac:spMkLst>
            <pc:docMk/>
            <pc:sldMk cId="2132629034" sldId="288"/>
            <ac:spMk id="3" creationId="{2C6660E6-33A2-4CE3-A5DB-A537325AE351}"/>
          </ac:spMkLst>
        </pc:spChg>
      </pc:sldChg>
      <pc:sldChg chg="modSp new mod modAnim modNotesTx">
        <pc:chgData name="ARUN P N" userId="67d2e0b304fcb115" providerId="LiveId" clId="{379E7C92-6426-46B1-B315-E7EC63E57A52}" dt="2025-05-23T14:13:28.980" v="962"/>
        <pc:sldMkLst>
          <pc:docMk/>
          <pc:sldMk cId="2150575762" sldId="289"/>
        </pc:sldMkLst>
        <pc:spChg chg="mod">
          <ac:chgData name="ARUN P N" userId="67d2e0b304fcb115" providerId="LiveId" clId="{379E7C92-6426-46B1-B315-E7EC63E57A52}" dt="2025-05-23T14:13:20.857" v="961" actId="20577"/>
          <ac:spMkLst>
            <pc:docMk/>
            <pc:sldMk cId="2150575762" sldId="289"/>
            <ac:spMk id="2" creationId="{7A16476D-3AB9-4514-9B6F-826938A5EF03}"/>
          </ac:spMkLst>
        </pc:spChg>
        <pc:spChg chg="mod">
          <ac:chgData name="ARUN P N" userId="67d2e0b304fcb115" providerId="LiveId" clId="{379E7C92-6426-46B1-B315-E7EC63E57A52}" dt="2025-05-23T14:13:06.810" v="945" actId="27636"/>
          <ac:spMkLst>
            <pc:docMk/>
            <pc:sldMk cId="2150575762" sldId="289"/>
            <ac:spMk id="3" creationId="{20ABB633-A5C3-46BF-9A1D-413AEBC72563}"/>
          </ac:spMkLst>
        </pc:spChg>
      </pc:sldChg>
      <pc:sldChg chg="addSp modSp new mod modAnim modNotesTx">
        <pc:chgData name="ARUN P N" userId="67d2e0b304fcb115" providerId="LiveId" clId="{379E7C92-6426-46B1-B315-E7EC63E57A52}" dt="2025-05-23T14:16:27.721" v="1037"/>
        <pc:sldMkLst>
          <pc:docMk/>
          <pc:sldMk cId="1486935834" sldId="290"/>
        </pc:sldMkLst>
        <pc:spChg chg="mod">
          <ac:chgData name="ARUN P N" userId="67d2e0b304fcb115" providerId="LiveId" clId="{379E7C92-6426-46B1-B315-E7EC63E57A52}" dt="2025-05-23T14:14:24.047" v="1015" actId="20577"/>
          <ac:spMkLst>
            <pc:docMk/>
            <pc:sldMk cId="1486935834" sldId="290"/>
            <ac:spMk id="2" creationId="{4BBE8D2F-2E60-4DC4-8CA9-E8192696F01E}"/>
          </ac:spMkLst>
        </pc:spChg>
        <pc:spChg chg="mod">
          <ac:chgData name="ARUN P N" userId="67d2e0b304fcb115" providerId="LiveId" clId="{379E7C92-6426-46B1-B315-E7EC63E57A52}" dt="2025-05-23T14:15:27.296" v="1032" actId="404"/>
          <ac:spMkLst>
            <pc:docMk/>
            <pc:sldMk cId="1486935834" sldId="290"/>
            <ac:spMk id="3" creationId="{3B6FE68B-9C7C-4E93-BDB5-AD4DD60F7D6C}"/>
          </ac:spMkLst>
        </pc:spChg>
        <pc:picChg chg="add mod">
          <ac:chgData name="ARUN P N" userId="67d2e0b304fcb115" providerId="LiveId" clId="{379E7C92-6426-46B1-B315-E7EC63E57A52}" dt="2025-05-23T14:16:06.212" v="1035" actId="14100"/>
          <ac:picMkLst>
            <pc:docMk/>
            <pc:sldMk cId="1486935834" sldId="290"/>
            <ac:picMk id="5" creationId="{04CB3811-579B-4236-B38A-A8C221A21423}"/>
          </ac:picMkLst>
        </pc:picChg>
      </pc:sldChg>
      <pc:sldChg chg="modSp new mod modAnim modNotesTx">
        <pc:chgData name="ARUN P N" userId="67d2e0b304fcb115" providerId="LiveId" clId="{379E7C92-6426-46B1-B315-E7EC63E57A52}" dt="2025-05-23T14:18:03.701" v="1083"/>
        <pc:sldMkLst>
          <pc:docMk/>
          <pc:sldMk cId="430386279" sldId="291"/>
        </pc:sldMkLst>
        <pc:spChg chg="mod">
          <ac:chgData name="ARUN P N" userId="67d2e0b304fcb115" providerId="LiveId" clId="{379E7C92-6426-46B1-B315-E7EC63E57A52}" dt="2025-05-23T14:17:16.791" v="1055" actId="20577"/>
          <ac:spMkLst>
            <pc:docMk/>
            <pc:sldMk cId="430386279" sldId="291"/>
            <ac:spMk id="2" creationId="{7881C68D-2297-4005-8764-CAF79760A112}"/>
          </ac:spMkLst>
        </pc:spChg>
        <pc:spChg chg="mod">
          <ac:chgData name="ARUN P N" userId="67d2e0b304fcb115" providerId="LiveId" clId="{379E7C92-6426-46B1-B315-E7EC63E57A52}" dt="2025-05-23T14:17:55.625" v="1082" actId="14100"/>
          <ac:spMkLst>
            <pc:docMk/>
            <pc:sldMk cId="430386279" sldId="291"/>
            <ac:spMk id="3" creationId="{0774E398-AACD-447E-B35F-8B50067DB343}"/>
          </ac:spMkLst>
        </pc:spChg>
      </pc:sldChg>
      <pc:sldChg chg="modSp new mod modAnim modNotesTx">
        <pc:chgData name="ARUN P N" userId="67d2e0b304fcb115" providerId="LiveId" clId="{379E7C92-6426-46B1-B315-E7EC63E57A52}" dt="2025-05-23T14:21:18.904" v="1147"/>
        <pc:sldMkLst>
          <pc:docMk/>
          <pc:sldMk cId="3284679214" sldId="292"/>
        </pc:sldMkLst>
        <pc:spChg chg="mod">
          <ac:chgData name="ARUN P N" userId="67d2e0b304fcb115" providerId="LiveId" clId="{379E7C92-6426-46B1-B315-E7EC63E57A52}" dt="2025-05-23T14:20:37.126" v="1119" actId="20577"/>
          <ac:spMkLst>
            <pc:docMk/>
            <pc:sldMk cId="3284679214" sldId="292"/>
            <ac:spMk id="2" creationId="{E2FF4714-D4BD-4897-8A77-927C7B6AA489}"/>
          </ac:spMkLst>
        </pc:spChg>
        <pc:spChg chg="mod">
          <ac:chgData name="ARUN P N" userId="67d2e0b304fcb115" providerId="LiveId" clId="{379E7C92-6426-46B1-B315-E7EC63E57A52}" dt="2025-05-23T14:20:59.165" v="1146" actId="6549"/>
          <ac:spMkLst>
            <pc:docMk/>
            <pc:sldMk cId="3284679214" sldId="292"/>
            <ac:spMk id="3" creationId="{F8434F4B-CB4D-43F6-94E3-81605142AC8B}"/>
          </ac:spMkLst>
        </pc:spChg>
      </pc:sldChg>
      <pc:sldChg chg="modSp new mod modAnim modNotesTx">
        <pc:chgData name="ARUN P N" userId="67d2e0b304fcb115" providerId="LiveId" clId="{379E7C92-6426-46B1-B315-E7EC63E57A52}" dt="2025-05-23T14:32:18.445" v="1190"/>
        <pc:sldMkLst>
          <pc:docMk/>
          <pc:sldMk cId="4215121502" sldId="293"/>
        </pc:sldMkLst>
        <pc:spChg chg="mod">
          <ac:chgData name="ARUN P N" userId="67d2e0b304fcb115" providerId="LiveId" clId="{379E7C92-6426-46B1-B315-E7EC63E57A52}" dt="2025-05-23T14:28:19.198" v="1160" actId="20577"/>
          <ac:spMkLst>
            <pc:docMk/>
            <pc:sldMk cId="4215121502" sldId="293"/>
            <ac:spMk id="2" creationId="{7BC49D0A-6163-48DF-A8C1-D0985C7126DE}"/>
          </ac:spMkLst>
        </pc:spChg>
        <pc:spChg chg="mod">
          <ac:chgData name="ARUN P N" userId="67d2e0b304fcb115" providerId="LiveId" clId="{379E7C92-6426-46B1-B315-E7EC63E57A52}" dt="2025-05-23T14:32:03.045" v="1189" actId="20577"/>
          <ac:spMkLst>
            <pc:docMk/>
            <pc:sldMk cId="4215121502" sldId="293"/>
            <ac:spMk id="3" creationId="{D249C594-5B39-4F96-8B30-20BCC917D024}"/>
          </ac:spMkLst>
        </pc:spChg>
      </pc:sldChg>
      <pc:sldChg chg="addSp delSp modSp add mod modAnim">
        <pc:chgData name="ARUN P N" userId="67d2e0b304fcb115" providerId="LiveId" clId="{379E7C92-6426-46B1-B315-E7EC63E57A52}" dt="2025-05-23T15:32:26.218" v="1423"/>
        <pc:sldMkLst>
          <pc:docMk/>
          <pc:sldMk cId="365869157" sldId="294"/>
        </pc:sldMkLst>
        <pc:spChg chg="del">
          <ac:chgData name="ARUN P N" userId="67d2e0b304fcb115" providerId="LiveId" clId="{379E7C92-6426-46B1-B315-E7EC63E57A52}" dt="2025-05-23T14:33:05.969" v="1191"/>
          <ac:spMkLst>
            <pc:docMk/>
            <pc:sldMk cId="365869157" sldId="294"/>
            <ac:spMk id="3" creationId="{D249C594-5B39-4F96-8B30-20BCC917D024}"/>
          </ac:spMkLst>
        </pc:spChg>
        <pc:graphicFrameChg chg="add mod modGraphic">
          <ac:chgData name="ARUN P N" userId="67d2e0b304fcb115" providerId="LiveId" clId="{379E7C92-6426-46B1-B315-E7EC63E57A52}" dt="2025-05-23T14:54:56.392" v="1266" actId="6549"/>
          <ac:graphicFrameMkLst>
            <pc:docMk/>
            <pc:sldMk cId="365869157" sldId="294"/>
            <ac:graphicFrameMk id="4" creationId="{46F1BAB7-287A-4B98-A730-4BD77A7CA33C}"/>
          </ac:graphicFrameMkLst>
        </pc:graphicFrameChg>
        <pc:graphicFrameChg chg="add mod modGraphic">
          <ac:chgData name="ARUN P N" userId="67d2e0b304fcb115" providerId="LiveId" clId="{379E7C92-6426-46B1-B315-E7EC63E57A52}" dt="2025-05-23T15:32:26.218" v="1423"/>
          <ac:graphicFrameMkLst>
            <pc:docMk/>
            <pc:sldMk cId="365869157" sldId="294"/>
            <ac:graphicFrameMk id="5" creationId="{E1E7AAAF-3D90-446D-882A-D938EA1CF24B}"/>
          </ac:graphicFrameMkLst>
        </pc:graphicFrameChg>
      </pc:sldChg>
      <pc:sldChg chg="addSp delSp modSp add mod modAnim">
        <pc:chgData name="ARUN P N" userId="67d2e0b304fcb115" providerId="LiveId" clId="{379E7C92-6426-46B1-B315-E7EC63E57A52}" dt="2025-05-23T15:32:45.724" v="1424"/>
        <pc:sldMkLst>
          <pc:docMk/>
          <pc:sldMk cId="854449811" sldId="295"/>
        </pc:sldMkLst>
        <pc:spChg chg="del">
          <ac:chgData name="ARUN P N" userId="67d2e0b304fcb115" providerId="LiveId" clId="{379E7C92-6426-46B1-B315-E7EC63E57A52}" dt="2025-05-23T14:55:40.241" v="1271"/>
          <ac:spMkLst>
            <pc:docMk/>
            <pc:sldMk cId="854449811" sldId="295"/>
            <ac:spMk id="3" creationId="{D249C594-5B39-4F96-8B30-20BCC917D024}"/>
          </ac:spMkLst>
        </pc:spChg>
        <pc:graphicFrameChg chg="add mod modGraphic">
          <ac:chgData name="ARUN P N" userId="67d2e0b304fcb115" providerId="LiveId" clId="{379E7C92-6426-46B1-B315-E7EC63E57A52}" dt="2025-05-23T15:32:45.724" v="1424"/>
          <ac:graphicFrameMkLst>
            <pc:docMk/>
            <pc:sldMk cId="854449811" sldId="295"/>
            <ac:graphicFrameMk id="4" creationId="{83872914-156F-45FD-B50B-F88B8E7ADFF6}"/>
          </ac:graphicFrameMkLst>
        </pc:graphicFrameChg>
      </pc:sldChg>
      <pc:sldChg chg="modSp add mod replId modAnim modNotesTx">
        <pc:chgData name="ARUN P N" userId="67d2e0b304fcb115" providerId="LiveId" clId="{379E7C92-6426-46B1-B315-E7EC63E57A52}" dt="2025-05-23T14:37:36.153" v="1259" actId="20577"/>
        <pc:sldMkLst>
          <pc:docMk/>
          <pc:sldMk cId="2561761471" sldId="296"/>
        </pc:sldMkLst>
        <pc:spChg chg="mod">
          <ac:chgData name="ARUN P N" userId="67d2e0b304fcb115" providerId="LiveId" clId="{379E7C92-6426-46B1-B315-E7EC63E57A52}" dt="2025-05-23T14:37:36.153" v="1259" actId="20577"/>
          <ac:spMkLst>
            <pc:docMk/>
            <pc:sldMk cId="2561761471" sldId="296"/>
            <ac:spMk id="3" creationId="{D249C594-5B39-4F96-8B30-20BCC917D024}"/>
          </ac:spMkLst>
        </pc:spChg>
      </pc:sldChg>
      <pc:sldChg chg="addSp modSp add mod modAnim">
        <pc:chgData name="ARUN P N" userId="67d2e0b304fcb115" providerId="LiveId" clId="{379E7C92-6426-46B1-B315-E7EC63E57A52}" dt="2025-05-23T14:56:15.153" v="1276"/>
        <pc:sldMkLst>
          <pc:docMk/>
          <pc:sldMk cId="1112833445" sldId="297"/>
        </pc:sldMkLst>
        <pc:picChg chg="add mod">
          <ac:chgData name="ARUN P N" userId="67d2e0b304fcb115" providerId="LiveId" clId="{379E7C92-6426-46B1-B315-E7EC63E57A52}" dt="2025-05-23T14:39:40.093" v="1262" actId="14100"/>
          <ac:picMkLst>
            <pc:docMk/>
            <pc:sldMk cId="1112833445" sldId="297"/>
            <ac:picMk id="5" creationId="{08D42A44-7EF9-4E4B-861F-D6C6B368617F}"/>
          </ac:picMkLst>
        </pc:picChg>
      </pc:sldChg>
      <pc:sldChg chg="addSp modSp add mod replId modAnim">
        <pc:chgData name="ARUN P N" userId="67d2e0b304fcb115" providerId="LiveId" clId="{379E7C92-6426-46B1-B315-E7EC63E57A52}" dt="2025-05-23T14:56:19.807" v="1277"/>
        <pc:sldMkLst>
          <pc:docMk/>
          <pc:sldMk cId="32432551" sldId="298"/>
        </pc:sldMkLst>
        <pc:picChg chg="add mod">
          <ac:chgData name="ARUN P N" userId="67d2e0b304fcb115" providerId="LiveId" clId="{379E7C92-6426-46B1-B315-E7EC63E57A52}" dt="2025-05-23T14:41:11.307" v="1265" actId="14100"/>
          <ac:picMkLst>
            <pc:docMk/>
            <pc:sldMk cId="32432551" sldId="298"/>
            <ac:picMk id="5" creationId="{3C537AB2-7FC7-46AA-A350-DC4428D08559}"/>
          </ac:picMkLst>
        </pc:picChg>
      </pc:sldChg>
      <pc:sldChg chg="add del">
        <pc:chgData name="ARUN P N" userId="67d2e0b304fcb115" providerId="LiveId" clId="{379E7C92-6426-46B1-B315-E7EC63E57A52}" dt="2025-05-23T14:56:28.622" v="1278" actId="47"/>
        <pc:sldMkLst>
          <pc:docMk/>
          <pc:sldMk cId="2140741851" sldId="299"/>
        </pc:sldMkLst>
      </pc:sldChg>
      <pc:sldChg chg="addSp delSp modSp new mod modAnim modNotesTx">
        <pc:chgData name="ARUN P N" userId="67d2e0b304fcb115" providerId="LiveId" clId="{379E7C92-6426-46B1-B315-E7EC63E57A52}" dt="2025-05-23T15:38:57.056" v="1563"/>
        <pc:sldMkLst>
          <pc:docMk/>
          <pc:sldMk cId="3794668449" sldId="299"/>
        </pc:sldMkLst>
        <pc:spChg chg="mod">
          <ac:chgData name="ARUN P N" userId="67d2e0b304fcb115" providerId="LiveId" clId="{379E7C92-6426-46B1-B315-E7EC63E57A52}" dt="2025-05-23T15:15:29.365" v="1294" actId="20577"/>
          <ac:spMkLst>
            <pc:docMk/>
            <pc:sldMk cId="3794668449" sldId="299"/>
            <ac:spMk id="2" creationId="{A0AFED79-69C0-4A38-8F07-3C9CC98DE554}"/>
          </ac:spMkLst>
        </pc:spChg>
        <pc:spChg chg="del mod">
          <ac:chgData name="ARUN P N" userId="67d2e0b304fcb115" providerId="LiveId" clId="{379E7C92-6426-46B1-B315-E7EC63E57A52}" dt="2025-05-23T15:18:46.415" v="1301"/>
          <ac:spMkLst>
            <pc:docMk/>
            <pc:sldMk cId="3794668449" sldId="299"/>
            <ac:spMk id="3" creationId="{09529440-E40B-4065-B6B5-8432A35A6DE2}"/>
          </ac:spMkLst>
        </pc:spChg>
        <pc:spChg chg="add del">
          <ac:chgData name="ARUN P N" userId="67d2e0b304fcb115" providerId="LiveId" clId="{379E7C92-6426-46B1-B315-E7EC63E57A52}" dt="2025-05-23T15:18:44.214" v="1299"/>
          <ac:spMkLst>
            <pc:docMk/>
            <pc:sldMk cId="3794668449" sldId="299"/>
            <ac:spMk id="4" creationId="{48C8CF42-4C41-4DA6-932D-7046C58CFAAD}"/>
          </ac:spMkLst>
        </pc:spChg>
        <pc:spChg chg="add mod">
          <ac:chgData name="ARUN P N" userId="67d2e0b304fcb115" providerId="LiveId" clId="{379E7C92-6426-46B1-B315-E7EC63E57A52}" dt="2025-05-23T15:33:19.680" v="1426" actId="20577"/>
          <ac:spMkLst>
            <pc:docMk/>
            <pc:sldMk cId="3794668449" sldId="299"/>
            <ac:spMk id="5" creationId="{439D027A-69B4-4FEC-AF4A-A8380511634F}"/>
          </ac:spMkLst>
        </pc:spChg>
      </pc:sldChg>
      <pc:sldChg chg="modSp new mod modAnim">
        <pc:chgData name="ARUN P N" userId="67d2e0b304fcb115" providerId="LiveId" clId="{379E7C92-6426-46B1-B315-E7EC63E57A52}" dt="2025-05-23T15:39:32.746" v="1565"/>
        <pc:sldMkLst>
          <pc:docMk/>
          <pc:sldMk cId="1876225626" sldId="300"/>
        </pc:sldMkLst>
        <pc:spChg chg="mod">
          <ac:chgData name="ARUN P N" userId="67d2e0b304fcb115" providerId="LiveId" clId="{379E7C92-6426-46B1-B315-E7EC63E57A52}" dt="2025-05-23T15:36:36.285" v="1558" actId="403"/>
          <ac:spMkLst>
            <pc:docMk/>
            <pc:sldMk cId="1876225626" sldId="300"/>
            <ac:spMk id="2" creationId="{D85250C0-6E14-44E2-9CBA-34529C25F871}"/>
          </ac:spMkLst>
        </pc:spChg>
        <pc:spChg chg="mod">
          <ac:chgData name="ARUN P N" userId="67d2e0b304fcb115" providerId="LiveId" clId="{379E7C92-6426-46B1-B315-E7EC63E57A52}" dt="2025-05-23T15:36:25.189" v="1547" actId="120"/>
          <ac:spMkLst>
            <pc:docMk/>
            <pc:sldMk cId="1876225626" sldId="300"/>
            <ac:spMk id="3" creationId="{0C1BF8D8-37AD-4C2D-B13E-F0595A4E2770}"/>
          </ac:spMkLst>
        </pc:spChg>
      </pc:sldChg>
      <pc:sldChg chg="add del replId">
        <pc:chgData name="ARUN P N" userId="67d2e0b304fcb115" providerId="LiveId" clId="{379E7C92-6426-46B1-B315-E7EC63E57A52}" dt="2025-05-23T14:56:29.821" v="1279" actId="47"/>
        <pc:sldMkLst>
          <pc:docMk/>
          <pc:sldMk cId="2092800989" sldId="300"/>
        </pc:sldMkLst>
      </pc:sldChg>
      <pc:sldChg chg="add del replId">
        <pc:chgData name="ARUN P N" userId="67d2e0b304fcb115" providerId="LiveId" clId="{379E7C92-6426-46B1-B315-E7EC63E57A52}" dt="2025-05-23T14:56:30.428" v="1280" actId="47"/>
        <pc:sldMkLst>
          <pc:docMk/>
          <pc:sldMk cId="152495962" sldId="301"/>
        </pc:sldMkLst>
      </pc:sldChg>
      <pc:sldChg chg="add del replId">
        <pc:chgData name="ARUN P N" userId="67d2e0b304fcb115" providerId="LiveId" clId="{379E7C92-6426-46B1-B315-E7EC63E57A52}" dt="2025-05-23T14:56:32.959" v="1281" actId="47"/>
        <pc:sldMkLst>
          <pc:docMk/>
          <pc:sldMk cId="564123830" sldId="302"/>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65C4F7-EAEB-4BFB-B493-EC80D46560C1}" type="datetimeFigureOut">
              <a:rPr lang="en-IN" smtClean="0"/>
              <a:t>23-05-2025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38C489-13BF-45D4-B597-7120E902CE3E}" type="slidenum">
              <a:rPr lang="en-IN" smtClean="0"/>
              <a:t>‹#›</a:t>
            </a:fld>
            <a:endParaRPr lang="en-IN"/>
          </a:p>
        </p:txBody>
      </p:sp>
    </p:spTree>
    <p:extLst>
      <p:ext uri="{BB962C8B-B14F-4D97-AF65-F5344CB8AC3E}">
        <p14:creationId xmlns:p14="http://schemas.microsoft.com/office/powerpoint/2010/main" val="2516088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8" Type="http://schemas.openxmlformats.org/officeDocument/2006/relationships/hyperlink" Target="https://www.qubole.com/wp-content/uploads/2014/01/Pig-Cheat-Sheet.pdf" TargetMode="External"/><Relationship Id="rId3" Type="http://schemas.openxmlformats.org/officeDocument/2006/relationships/hyperlink" Target="https://pig.apache.org/docs/latest" TargetMode="External"/><Relationship Id="rId7" Type="http://schemas.openxmlformats.org/officeDocument/2006/relationships/hyperlink" Target="https://www.tutorialspoint.com/apache_pig/apache_pig_installation.htm" TargetMode="External"/><Relationship Id="rId2" Type="http://schemas.openxmlformats.org/officeDocument/2006/relationships/slide" Target="../slides/slide43.xml"/><Relationship Id="rId1" Type="http://schemas.openxmlformats.org/officeDocument/2006/relationships/notesMaster" Target="../notesMasters/notesMaster1.xml"/><Relationship Id="rId6" Type="http://schemas.openxmlformats.org/officeDocument/2006/relationships/hyperlink" Target="https://www.tutorialspoint.com/apache_pig/apache_pig_running_scripts.htm" TargetMode="External"/><Relationship Id="rId5" Type="http://schemas.openxmlformats.org/officeDocument/2006/relationships/hyperlink" Target="https://www.tutorialspoint.com/apache_pig/pig_latin_basics.htm" TargetMode="External"/><Relationship Id="rId4" Type="http://schemas.openxmlformats.org/officeDocument/2006/relationships/hyperlink" Target="https://www.tutorialspoint.com/apache_pig/index.htm" TargetMode="External"/><Relationship Id="rId9" Type="http://schemas.openxmlformats.org/officeDocument/2006/relationships/hyperlink" Target="https://www.github.com/pnarun"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EF0FF"/>
                </a:solidFill>
                <a:effectLst/>
                <a:latin typeface="Google Sans"/>
              </a:rPr>
              <a:t>Key Characteristics of Big Data:</a:t>
            </a:r>
          </a:p>
          <a:p>
            <a:pPr marL="228600" indent="-228600" algn="l" fontAlgn="ctr">
              <a:buFont typeface="+mj-lt"/>
              <a:buAutoNum type="arabicPeriod"/>
            </a:pPr>
            <a:r>
              <a:rPr lang="en-US" b="1" i="0" dirty="0">
                <a:solidFill>
                  <a:srgbClr val="EEF0FF"/>
                </a:solidFill>
                <a:effectLst/>
                <a:latin typeface="Google Sans"/>
              </a:rPr>
              <a:t>Volume:</a:t>
            </a:r>
            <a:r>
              <a:rPr lang="en-US" b="0" i="0" dirty="0">
                <a:solidFill>
                  <a:srgbClr val="EEF0FF"/>
                </a:solidFill>
                <a:effectLst/>
                <a:latin typeface="Google Sans"/>
              </a:rPr>
              <a:t> Refers to the enormous size of the data sets. </a:t>
            </a:r>
            <a:endParaRPr lang="en-US" b="0" i="0" dirty="0">
              <a:solidFill>
                <a:srgbClr val="A8C7FA"/>
              </a:solidFill>
              <a:effectLst/>
              <a:latin typeface="Google Sans"/>
            </a:endParaRPr>
          </a:p>
          <a:p>
            <a:pPr marL="228600" indent="-228600" algn="l" fontAlgn="ctr">
              <a:buFont typeface="+mj-lt"/>
              <a:buAutoNum type="arabicPeriod"/>
            </a:pPr>
            <a:r>
              <a:rPr lang="en-US" b="1" i="0" dirty="0">
                <a:solidFill>
                  <a:srgbClr val="EEF0FF"/>
                </a:solidFill>
                <a:effectLst/>
                <a:latin typeface="Google Sans"/>
              </a:rPr>
              <a:t>Velocity:</a:t>
            </a:r>
            <a:r>
              <a:rPr lang="en-US" b="0" i="0" dirty="0">
                <a:solidFill>
                  <a:srgbClr val="EEF0FF"/>
                </a:solidFill>
                <a:effectLst/>
                <a:latin typeface="Google Sans"/>
              </a:rPr>
              <a:t> Describes the speed at which data is generated and processed. </a:t>
            </a:r>
            <a:endParaRPr lang="en-US" b="0" i="0" dirty="0">
              <a:solidFill>
                <a:srgbClr val="A8C7FA"/>
              </a:solidFill>
              <a:effectLst/>
              <a:latin typeface="Google Sans"/>
            </a:endParaRPr>
          </a:p>
          <a:p>
            <a:pPr marL="228600" indent="-228600" algn="l" fontAlgn="ctr">
              <a:buFont typeface="+mj-lt"/>
              <a:buAutoNum type="arabicPeriod"/>
            </a:pPr>
            <a:r>
              <a:rPr lang="en-US" b="1" i="0" dirty="0">
                <a:solidFill>
                  <a:srgbClr val="EEF0FF"/>
                </a:solidFill>
                <a:effectLst/>
                <a:latin typeface="Google Sans"/>
              </a:rPr>
              <a:t>Variety:</a:t>
            </a:r>
            <a:r>
              <a:rPr lang="en-US" b="0" i="0" dirty="0">
                <a:solidFill>
                  <a:srgbClr val="EEF0FF"/>
                </a:solidFill>
                <a:effectLst/>
                <a:latin typeface="Google Sans"/>
              </a:rPr>
              <a:t> Indicates the different formats and types of data, including structured, unstructured, and semi-structured data. </a:t>
            </a:r>
            <a:endParaRPr lang="en-US" b="0" i="0" dirty="0">
              <a:solidFill>
                <a:srgbClr val="A8C7FA"/>
              </a:solidFill>
              <a:effectLst/>
              <a:latin typeface="Google Sans"/>
            </a:endParaRPr>
          </a:p>
          <a:p>
            <a:pPr marL="228600" indent="-228600" algn="l" fontAlgn="ctr">
              <a:buFont typeface="+mj-lt"/>
              <a:buAutoNum type="arabicPeriod"/>
            </a:pPr>
            <a:r>
              <a:rPr lang="en-US" b="1" i="0" dirty="0">
                <a:solidFill>
                  <a:srgbClr val="EEF0FF"/>
                </a:solidFill>
                <a:effectLst/>
                <a:latin typeface="Google Sans"/>
              </a:rPr>
              <a:t>Veracity:</a:t>
            </a:r>
            <a:r>
              <a:rPr lang="en-US" b="0" i="0" dirty="0">
                <a:solidFill>
                  <a:srgbClr val="EEF0FF"/>
                </a:solidFill>
                <a:effectLst/>
                <a:latin typeface="Google Sans"/>
              </a:rPr>
              <a:t> Highlights the accuracy and trustworthiness of the data. </a:t>
            </a:r>
            <a:endParaRPr lang="en-US" b="0" i="0" dirty="0">
              <a:solidFill>
                <a:srgbClr val="A8C7FA"/>
              </a:solidFill>
              <a:effectLst/>
              <a:latin typeface="Google Sans"/>
            </a:endParaRPr>
          </a:p>
          <a:p>
            <a:pPr marL="228600" indent="-228600" algn="l" fontAlgn="ctr">
              <a:buFont typeface="+mj-lt"/>
              <a:buAutoNum type="arabicPeriod"/>
            </a:pPr>
            <a:r>
              <a:rPr lang="en-US" b="1" i="0" dirty="0">
                <a:solidFill>
                  <a:srgbClr val="EEF0FF"/>
                </a:solidFill>
                <a:effectLst/>
                <a:latin typeface="Google Sans"/>
              </a:rPr>
              <a:t>Value:</a:t>
            </a:r>
            <a:r>
              <a:rPr lang="en-US" b="0" i="0" dirty="0">
                <a:solidFill>
                  <a:srgbClr val="EEF0FF"/>
                </a:solidFill>
                <a:effectLst/>
                <a:latin typeface="Google Sans"/>
              </a:rPr>
              <a:t> Emphasizes the potential insights and business value derived from analyzing big data. </a:t>
            </a:r>
            <a:endParaRPr lang="en-US" b="0" i="0" dirty="0">
              <a:solidFill>
                <a:srgbClr val="A8C7FA"/>
              </a:solidFill>
              <a:effectLst/>
              <a:latin typeface="Google Sans"/>
            </a:endParaRPr>
          </a:p>
          <a:p>
            <a:pPr algn="l"/>
            <a:r>
              <a:rPr lang="en-US" b="0" i="0" dirty="0">
                <a:solidFill>
                  <a:srgbClr val="EEF0FF"/>
                </a:solidFill>
                <a:effectLst/>
                <a:latin typeface="Google Sans"/>
              </a:rPr>
              <a:t>Examples of Big Data Sources:</a:t>
            </a:r>
          </a:p>
          <a:p>
            <a:pPr marL="228600" indent="-228600" algn="l">
              <a:buFont typeface="+mj-lt"/>
              <a:buAutoNum type="arabicPeriod"/>
            </a:pPr>
            <a:r>
              <a:rPr lang="en-US" b="0" i="0" dirty="0">
                <a:solidFill>
                  <a:srgbClr val="EEF0FF"/>
                </a:solidFill>
                <a:effectLst/>
                <a:latin typeface="Google Sans"/>
              </a:rPr>
              <a:t>Social media posts, images, and videos.</a:t>
            </a:r>
          </a:p>
          <a:p>
            <a:pPr marL="228600" indent="-228600" algn="l">
              <a:buFont typeface="+mj-lt"/>
              <a:buAutoNum type="arabicPeriod"/>
            </a:pPr>
            <a:r>
              <a:rPr lang="en-US" b="0" i="0" dirty="0">
                <a:solidFill>
                  <a:srgbClr val="EEF0FF"/>
                </a:solidFill>
                <a:effectLst/>
                <a:latin typeface="Google Sans"/>
              </a:rPr>
              <a:t>Sensor readings from various devices and machines.</a:t>
            </a:r>
          </a:p>
          <a:p>
            <a:pPr marL="228600" indent="-228600" algn="l">
              <a:buFont typeface="+mj-lt"/>
              <a:buAutoNum type="arabicPeriod"/>
            </a:pPr>
            <a:r>
              <a:rPr lang="en-US" b="0" i="0" dirty="0">
                <a:solidFill>
                  <a:srgbClr val="EEF0FF"/>
                </a:solidFill>
                <a:effectLst/>
                <a:latin typeface="Google Sans"/>
              </a:rPr>
              <a:t>GPS data from mobile devices.</a:t>
            </a:r>
          </a:p>
          <a:p>
            <a:pPr marL="228600" indent="-228600" algn="l">
              <a:buFont typeface="+mj-lt"/>
              <a:buAutoNum type="arabicPeriod"/>
            </a:pPr>
            <a:r>
              <a:rPr lang="en-US" b="0" i="0" dirty="0">
                <a:solidFill>
                  <a:srgbClr val="EEF0FF"/>
                </a:solidFill>
                <a:effectLst/>
                <a:latin typeface="Google Sans"/>
              </a:rPr>
              <a:t>Financial transaction records.</a:t>
            </a:r>
          </a:p>
          <a:p>
            <a:pPr marL="228600" indent="-228600" algn="l">
              <a:buFont typeface="+mj-lt"/>
              <a:buAutoNum type="arabicPeriod"/>
            </a:pPr>
            <a:r>
              <a:rPr lang="en-US" b="0" i="0" dirty="0">
                <a:solidFill>
                  <a:srgbClr val="EEF0FF"/>
                </a:solidFill>
                <a:effectLst/>
                <a:latin typeface="Google Sans"/>
              </a:rPr>
              <a:t>Customer relationship management (CRM) data. </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a:t>
            </a:fld>
            <a:endParaRPr lang="en-IN"/>
          </a:p>
        </p:txBody>
      </p:sp>
    </p:spTree>
    <p:extLst>
      <p:ext uri="{BB962C8B-B14F-4D97-AF65-F5344CB8AC3E}">
        <p14:creationId xmlns:p14="http://schemas.microsoft.com/office/powerpoint/2010/main" val="1254552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Pig Latin</a:t>
            </a:r>
            <a:r>
              <a:rPr lang="en-US" dirty="0"/>
              <a:t> is a scripting language used in Apache Pig.</a:t>
            </a:r>
          </a:p>
          <a:p>
            <a:pPr>
              <a:buFont typeface="Arial" panose="020B0604020202020204" pitchFamily="34" charset="0"/>
              <a:buChar char="•"/>
            </a:pPr>
            <a:r>
              <a:rPr lang="en-US" dirty="0"/>
              <a:t>It works step-by-step—load data, process it, and store the results.</a:t>
            </a:r>
          </a:p>
          <a:p>
            <a:pPr>
              <a:buFont typeface="Arial" panose="020B0604020202020204" pitchFamily="34" charset="0"/>
              <a:buChar char="•"/>
            </a:pPr>
            <a:r>
              <a:rPr lang="en-US" dirty="0"/>
              <a:t>Each step is a command like: LOAD, FILTER, GROUP, FOREACH, DUMP.</a:t>
            </a:r>
          </a:p>
          <a:p>
            <a:pPr>
              <a:buFont typeface="Arial" panose="020B0604020202020204" pitchFamily="34" charset="0"/>
              <a:buChar char="•"/>
            </a:pPr>
            <a:r>
              <a:rPr lang="en-US" dirty="0"/>
              <a:t>Think of it like writing instructions in plain language for handling data.</a:t>
            </a:r>
          </a:p>
          <a:p>
            <a:pPr>
              <a:buFont typeface="Arial" panose="020B0604020202020204" pitchFamily="34" charset="0"/>
              <a:buChar char="•"/>
            </a:pPr>
            <a:r>
              <a:rPr lang="en-US" dirty="0"/>
              <a:t>It’s easy to learn and much shorter than Java code.</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12</a:t>
            </a:fld>
            <a:endParaRPr lang="en-IN"/>
          </a:p>
        </p:txBody>
      </p:sp>
    </p:spTree>
    <p:extLst>
      <p:ext uri="{BB962C8B-B14F-4D97-AF65-F5344CB8AC3E}">
        <p14:creationId xmlns:p14="http://schemas.microsoft.com/office/powerpoint/2010/main" val="41256867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Datatypes in Pig</a:t>
            </a:r>
          </a:p>
          <a:p>
            <a:pPr>
              <a:buFont typeface="Arial" panose="020B0604020202020204" pitchFamily="34" charset="0"/>
              <a:buChar char="•"/>
            </a:pPr>
            <a:r>
              <a:rPr lang="en-US" dirty="0"/>
              <a:t>Pig supports simple types like </a:t>
            </a:r>
            <a:r>
              <a:rPr lang="en-US" b="1" dirty="0"/>
              <a:t>int, long, float, double, </a:t>
            </a:r>
            <a:r>
              <a:rPr lang="en-US" b="1" dirty="0" err="1"/>
              <a:t>chararray</a:t>
            </a:r>
            <a:r>
              <a:rPr lang="en-US" dirty="0"/>
              <a:t> (string), and </a:t>
            </a:r>
            <a:r>
              <a:rPr lang="en-US" b="1" dirty="0" err="1"/>
              <a:t>bytearray</a:t>
            </a:r>
            <a:r>
              <a:rPr lang="en-US" dirty="0"/>
              <a:t>.</a:t>
            </a:r>
          </a:p>
          <a:p>
            <a:pPr>
              <a:buFont typeface="Arial" panose="020B0604020202020204" pitchFamily="34" charset="0"/>
              <a:buChar char="•"/>
            </a:pPr>
            <a:r>
              <a:rPr lang="en-US" dirty="0"/>
              <a:t>It also supports complex types that help handle structured data:</a:t>
            </a:r>
          </a:p>
          <a:p>
            <a:pPr marL="742950" lvl="1" indent="-285750">
              <a:buFont typeface="Arial" panose="020B0604020202020204" pitchFamily="34" charset="0"/>
              <a:buChar char="•"/>
            </a:pPr>
            <a:r>
              <a:rPr lang="en-US" b="1" dirty="0"/>
              <a:t>Tuple</a:t>
            </a:r>
            <a:r>
              <a:rPr lang="en-US" dirty="0"/>
              <a:t> – like a row (e.g., (1, 'Arun'))</a:t>
            </a:r>
          </a:p>
          <a:p>
            <a:pPr marL="742950" lvl="1" indent="-285750">
              <a:buFont typeface="Arial" panose="020B0604020202020204" pitchFamily="34" charset="0"/>
              <a:buChar char="•"/>
            </a:pPr>
            <a:r>
              <a:rPr lang="en-US" b="1" dirty="0"/>
              <a:t>Bag</a:t>
            </a:r>
            <a:r>
              <a:rPr lang="en-US" dirty="0"/>
              <a:t> – a collection of tuples (like a table)</a:t>
            </a:r>
          </a:p>
          <a:p>
            <a:pPr marL="742950" lvl="1" indent="-285750">
              <a:buFont typeface="Arial" panose="020B0604020202020204" pitchFamily="34" charset="0"/>
              <a:buChar char="•"/>
            </a:pPr>
            <a:r>
              <a:rPr lang="en-US" b="1" dirty="0"/>
              <a:t>Map</a:t>
            </a:r>
            <a:r>
              <a:rPr lang="en-US" dirty="0"/>
              <a:t> – key-value pairs (e.g., ['</a:t>
            </a:r>
            <a:r>
              <a:rPr lang="en-US" dirty="0" err="1"/>
              <a:t>name'#'Arun</a:t>
            </a:r>
            <a:r>
              <a:rPr lang="en-US" dirty="0"/>
              <a:t>'])</a:t>
            </a:r>
          </a:p>
          <a:p>
            <a:pPr>
              <a:buFont typeface="Arial" panose="020B0604020202020204" pitchFamily="34" charset="0"/>
              <a:buChar char="•"/>
            </a:pPr>
            <a:r>
              <a:rPr lang="en-US" dirty="0"/>
              <a:t>These types make it easier to work with nested and semi-structured data.</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13</a:t>
            </a:fld>
            <a:endParaRPr lang="en-IN"/>
          </a:p>
        </p:txBody>
      </p:sp>
    </p:spTree>
    <p:extLst>
      <p:ext uri="{BB962C8B-B14F-4D97-AF65-F5344CB8AC3E}">
        <p14:creationId xmlns:p14="http://schemas.microsoft.com/office/powerpoint/2010/main" val="247360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350" b="1" dirty="0">
                <a:effectLst/>
                <a:latin typeface="Times New Roman" panose="02020603050405020304" pitchFamily="18" charset="0"/>
                <a:ea typeface="Times New Roman" panose="02020603050405020304" pitchFamily="18" charset="0"/>
              </a:rPr>
              <a:t>Getting Started with Pig Latin</a:t>
            </a:r>
          </a:p>
          <a:p>
            <a:pPr marL="342900" lvl="0" indent="-342900">
              <a:buSzPts val="1000"/>
              <a:buFont typeface="Symbol" panose="05050102010706020507" pitchFamily="18" charset="2"/>
              <a:buChar char=""/>
              <a:tabLst>
                <a:tab pos="457200" algn="l"/>
              </a:tabLst>
            </a:pPr>
            <a:r>
              <a:rPr lang="en-IN" sz="1200" b="1" dirty="0">
                <a:effectLst/>
                <a:latin typeface="Times New Roman" panose="02020603050405020304" pitchFamily="18" charset="0"/>
                <a:ea typeface="Times New Roman" panose="02020603050405020304" pitchFamily="18" charset="0"/>
              </a:rPr>
              <a:t>Pig Latin</a:t>
            </a:r>
            <a:r>
              <a:rPr lang="en-IN" sz="1200" dirty="0">
                <a:effectLst/>
                <a:latin typeface="Times New Roman" panose="02020603050405020304" pitchFamily="18" charset="0"/>
                <a:ea typeface="Times New Roman" panose="02020603050405020304" pitchFamily="18" charset="0"/>
              </a:rPr>
              <a:t> is a simple scripting language for data flows</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Works with </a:t>
            </a:r>
            <a:r>
              <a:rPr lang="en-IN" sz="1200" b="1" dirty="0">
                <a:effectLst/>
                <a:latin typeface="Times New Roman" panose="02020603050405020304" pitchFamily="18" charset="0"/>
                <a:ea typeface="Times New Roman" panose="02020603050405020304" pitchFamily="18" charset="0"/>
              </a:rPr>
              <a:t>relations</a:t>
            </a:r>
            <a:r>
              <a:rPr lang="en-IN" sz="1200" dirty="0">
                <a:effectLst/>
                <a:latin typeface="Times New Roman" panose="02020603050405020304" pitchFamily="18" charset="0"/>
                <a:ea typeface="Times New Roman" panose="02020603050405020304" pitchFamily="18" charset="0"/>
              </a:rPr>
              <a:t> (similar to tables)</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Common steps:</a:t>
            </a:r>
          </a:p>
          <a:p>
            <a:pPr marL="742950" lvl="1" indent="-285750">
              <a:buSzPts val="1000"/>
              <a:buFont typeface="Courier New" panose="02070309020205020404" pitchFamily="49" charset="0"/>
              <a:buChar char="o"/>
              <a:tabLst>
                <a:tab pos="914400" algn="l"/>
              </a:tabLst>
            </a:pP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LOAD</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data from HDFS</a:t>
            </a:r>
          </a:p>
          <a:p>
            <a:pPr marL="742950" lvl="1" indent="-285750">
              <a:buSzPts val="1000"/>
              <a:buFont typeface="Courier New" panose="02070309020205020404" pitchFamily="49" charset="0"/>
              <a:buChar char="o"/>
              <a:tabLst>
                <a:tab pos="914400" algn="l"/>
              </a:tabLst>
            </a:pP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FILTER</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FOREACH</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GROUP</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JOIN</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etc.</a:t>
            </a:r>
          </a:p>
          <a:p>
            <a:pPr marL="742950" lvl="1" indent="-285750">
              <a:buSzPts val="1000"/>
              <a:buFont typeface="Courier New" panose="02070309020205020404" pitchFamily="49" charset="0"/>
              <a:buChar char="o"/>
              <a:tabLst>
                <a:tab pos="914400" algn="l"/>
              </a:tabLst>
            </a:pP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DUMP</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or </a:t>
            </a: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STORE</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results</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Example:</a:t>
            </a:r>
          </a:p>
          <a:p>
            <a:pPr marL="342900" lvl="0" indent="-342900">
              <a:buSzPts val="1000"/>
              <a:buFont typeface="Symbol" panose="05050102010706020507" pitchFamily="18" charset="2"/>
              <a:buChar char=""/>
              <a:tabLst>
                <a:tab pos="457200" algn="l"/>
              </a:tabLst>
            </a:pPr>
            <a:r>
              <a:rPr lang="en-IN" dirty="0">
                <a:effectLst/>
              </a:rPr>
              <a:t>data = LOAD 'input.txt' AS (</a:t>
            </a:r>
            <a:r>
              <a:rPr lang="en-IN" dirty="0" err="1">
                <a:effectLst/>
              </a:rPr>
              <a:t>name:chararray</a:t>
            </a:r>
            <a:r>
              <a:rPr lang="en-IN" dirty="0">
                <a:effectLst/>
              </a:rPr>
              <a:t>, </a:t>
            </a:r>
            <a:r>
              <a:rPr lang="en-IN" dirty="0" err="1">
                <a:effectLst/>
              </a:rPr>
              <a:t>age:int</a:t>
            </a:r>
            <a:r>
              <a:rPr lang="en-IN" dirty="0">
                <a:effectLst/>
              </a:rPr>
              <a:t>);adults = FILTER data BY age &gt; 18;DUMP adults; </a:t>
            </a:r>
            <a:r>
              <a:rPr lang="en-IN" sz="1200" dirty="0">
                <a:effectLst/>
                <a:latin typeface="Times New Roman" panose="02020603050405020304" pitchFamily="18" charset="0"/>
                <a:ea typeface="Times New Roman" panose="02020603050405020304" pitchFamily="18" charset="0"/>
              </a:rPr>
              <a:t>Case-insensitive and easy to understand</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14</a:t>
            </a:fld>
            <a:endParaRPr lang="en-IN"/>
          </a:p>
        </p:txBody>
      </p:sp>
    </p:spTree>
    <p:extLst>
      <p:ext uri="{BB962C8B-B14F-4D97-AF65-F5344CB8AC3E}">
        <p14:creationId xmlns:p14="http://schemas.microsoft.com/office/powerpoint/2010/main" val="22866962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b="1" dirty="0">
                <a:effectLst/>
                <a:latin typeface="Times New Roman" panose="02020603050405020304" pitchFamily="18" charset="0"/>
                <a:ea typeface="Times New Roman" panose="02020603050405020304" pitchFamily="18" charset="0"/>
              </a:rPr>
              <a:t>Working with Operators in Pig</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LOAD</a:t>
            </a:r>
            <a:r>
              <a:rPr lang="en-IN" sz="1800" dirty="0">
                <a:effectLst/>
                <a:latin typeface="Times New Roman" panose="02020603050405020304" pitchFamily="18" charset="0"/>
                <a:ea typeface="Times New Roman" panose="02020603050405020304" pitchFamily="18" charset="0"/>
              </a:rPr>
              <a:t>: Load data into a relation</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STORE</a:t>
            </a:r>
            <a:r>
              <a:rPr lang="en-IN" sz="1800" dirty="0">
                <a:effectLst/>
                <a:latin typeface="Times New Roman" panose="02020603050405020304" pitchFamily="18" charset="0"/>
                <a:ea typeface="Times New Roman" panose="02020603050405020304" pitchFamily="18" charset="0"/>
              </a:rPr>
              <a:t>: Save results to HDFS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FILTER</a:t>
            </a:r>
            <a:r>
              <a:rPr lang="en-IN" sz="1800" dirty="0">
                <a:effectLst/>
                <a:latin typeface="Times New Roman" panose="02020603050405020304" pitchFamily="18" charset="0"/>
                <a:ea typeface="Times New Roman" panose="02020603050405020304" pitchFamily="18" charset="0"/>
              </a:rPr>
              <a:t>: Select tuples based on conditions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FOREACH...GENERATE</a:t>
            </a:r>
            <a:r>
              <a:rPr lang="en-IN" sz="1800" dirty="0">
                <a:effectLst/>
                <a:latin typeface="Times New Roman" panose="02020603050405020304" pitchFamily="18" charset="0"/>
                <a:ea typeface="Times New Roman" panose="02020603050405020304" pitchFamily="18" charset="0"/>
              </a:rPr>
              <a:t>: Transform data or create new fields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GROUP</a:t>
            </a:r>
            <a:r>
              <a:rPr lang="en-IN" sz="1800" dirty="0">
                <a:effectLst/>
                <a:latin typeface="Times New Roman" panose="02020603050405020304" pitchFamily="18" charset="0"/>
                <a:ea typeface="Times New Roman" panose="02020603050405020304" pitchFamily="18" charset="0"/>
              </a:rPr>
              <a:t>: Group data by a field for aggregation</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JOIN</a:t>
            </a:r>
            <a:r>
              <a:rPr lang="en-IN" sz="1800" dirty="0">
                <a:effectLst/>
                <a:latin typeface="Times New Roman" panose="02020603050405020304" pitchFamily="18" charset="0"/>
                <a:ea typeface="Times New Roman" panose="02020603050405020304" pitchFamily="18" charset="0"/>
              </a:rPr>
              <a:t>: Combine data from two or more relations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ORDER</a:t>
            </a:r>
            <a:r>
              <a:rPr lang="en-IN" sz="1800" dirty="0">
                <a:effectLst/>
                <a:latin typeface="Times New Roman" panose="02020603050405020304" pitchFamily="18" charset="0"/>
                <a:ea typeface="Times New Roman" panose="02020603050405020304" pitchFamily="18" charset="0"/>
              </a:rPr>
              <a:t>: Sort data by specified fields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DISTINCT</a:t>
            </a:r>
            <a:r>
              <a:rPr lang="en-IN" sz="1800" dirty="0">
                <a:effectLst/>
                <a:latin typeface="Times New Roman" panose="02020603050405020304" pitchFamily="18" charset="0"/>
                <a:ea typeface="Times New Roman" panose="02020603050405020304" pitchFamily="18" charset="0"/>
              </a:rPr>
              <a:t>: Remove duplicate tuples</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Operators can be </a:t>
            </a:r>
            <a:r>
              <a:rPr lang="en-IN" sz="1800" b="1" dirty="0">
                <a:effectLst/>
                <a:latin typeface="Times New Roman" panose="02020603050405020304" pitchFamily="18" charset="0"/>
                <a:ea typeface="Times New Roman" panose="02020603050405020304" pitchFamily="18" charset="0"/>
              </a:rPr>
              <a:t>chained</a:t>
            </a:r>
            <a:r>
              <a:rPr lang="en-IN" sz="1800" dirty="0">
                <a:effectLst/>
                <a:latin typeface="Times New Roman" panose="02020603050405020304" pitchFamily="18" charset="0"/>
                <a:ea typeface="Times New Roman" panose="02020603050405020304" pitchFamily="18" charset="0"/>
              </a:rPr>
              <a:t> to build complex data flows</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15</a:t>
            </a:fld>
            <a:endParaRPr lang="en-IN"/>
          </a:p>
        </p:txBody>
      </p:sp>
    </p:spTree>
    <p:extLst>
      <p:ext uri="{BB962C8B-B14F-4D97-AF65-F5344CB8AC3E}">
        <p14:creationId xmlns:p14="http://schemas.microsoft.com/office/powerpoint/2010/main" val="4253659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LOAD operator is used to </a:t>
            </a:r>
            <a:r>
              <a:rPr lang="en-US" b="1" dirty="0"/>
              <a:t>read data into Pig</a:t>
            </a:r>
            <a:r>
              <a:rPr lang="en-US" dirty="0"/>
              <a:t> from a file or HDFS.</a:t>
            </a:r>
          </a:p>
          <a:p>
            <a:pPr marL="171450" indent="-171450">
              <a:buFont typeface="Arial" panose="020B0604020202020204" pitchFamily="34" charset="0"/>
              <a:buChar char="•"/>
            </a:pPr>
            <a:r>
              <a:rPr lang="en-US" dirty="0"/>
              <a:t>You must specify the file path and optionally the schema (column names and types).</a:t>
            </a:r>
          </a:p>
          <a:p>
            <a:pPr marL="171450" indent="-171450">
              <a:buFont typeface="Arial" panose="020B0604020202020204" pitchFamily="34" charset="0"/>
              <a:buChar char="•"/>
            </a:pPr>
            <a:r>
              <a:rPr lang="en-US" dirty="0"/>
              <a:t>Pig doesn’t check the data when loading—it’s done lazily (when needed).</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16</a:t>
            </a:fld>
            <a:endParaRPr lang="en-IN"/>
          </a:p>
        </p:txBody>
      </p:sp>
    </p:spTree>
    <p:extLst>
      <p:ext uri="{BB962C8B-B14F-4D97-AF65-F5344CB8AC3E}">
        <p14:creationId xmlns:p14="http://schemas.microsoft.com/office/powerpoint/2010/main" val="6828423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STORE operator is used to </a:t>
            </a:r>
            <a:r>
              <a:rPr lang="en-US" b="1" dirty="0"/>
              <a:t>save processed data</a:t>
            </a:r>
            <a:r>
              <a:rPr lang="en-US" dirty="0"/>
              <a:t> to a file or HDFS.</a:t>
            </a:r>
          </a:p>
          <a:p>
            <a:pPr marL="171450" indent="-171450">
              <a:buFont typeface="Arial" panose="020B0604020202020204" pitchFamily="34" charset="0"/>
              <a:buChar char="•"/>
            </a:pPr>
            <a:r>
              <a:rPr lang="en-US" dirty="0"/>
              <a:t>You can choose the output format, like CSV, using a storage function.</a:t>
            </a:r>
          </a:p>
          <a:p>
            <a:pPr marL="171450" indent="-171450">
              <a:buFont typeface="Arial" panose="020B0604020202020204" pitchFamily="34" charset="0"/>
              <a:buChar char="•"/>
            </a:pPr>
            <a:r>
              <a:rPr lang="en-US" dirty="0"/>
              <a:t>It’s usually used at the end of a Pig script to write final results.</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17</a:t>
            </a:fld>
            <a:endParaRPr lang="en-IN"/>
          </a:p>
        </p:txBody>
      </p:sp>
    </p:spTree>
    <p:extLst>
      <p:ext uri="{BB962C8B-B14F-4D97-AF65-F5344CB8AC3E}">
        <p14:creationId xmlns:p14="http://schemas.microsoft.com/office/powerpoint/2010/main" val="29175651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FILTER operator is used to </a:t>
            </a:r>
            <a:r>
              <a:rPr lang="en-US" b="1" dirty="0"/>
              <a:t>select rows</a:t>
            </a:r>
            <a:r>
              <a:rPr lang="en-US" dirty="0"/>
              <a:t> that match a condition.</a:t>
            </a:r>
          </a:p>
          <a:p>
            <a:pPr marL="171450" indent="-171450">
              <a:buFont typeface="Arial" panose="020B0604020202020204" pitchFamily="34" charset="0"/>
              <a:buChar char="•"/>
            </a:pPr>
            <a:r>
              <a:rPr lang="en-US" dirty="0"/>
              <a:t>It works like the WHERE clause in SQL.</a:t>
            </a:r>
          </a:p>
          <a:p>
            <a:pPr marL="171450" indent="-171450">
              <a:buFont typeface="Arial" panose="020B0604020202020204" pitchFamily="34" charset="0"/>
              <a:buChar char="•"/>
            </a:pPr>
            <a:r>
              <a:rPr lang="en-US" dirty="0"/>
              <a:t>Helps remove unwanted data before further processing.</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18</a:t>
            </a:fld>
            <a:endParaRPr lang="en-IN"/>
          </a:p>
        </p:txBody>
      </p:sp>
    </p:spTree>
    <p:extLst>
      <p:ext uri="{BB962C8B-B14F-4D97-AF65-F5344CB8AC3E}">
        <p14:creationId xmlns:p14="http://schemas.microsoft.com/office/powerpoint/2010/main" val="1977129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FOREACH operator is used to </a:t>
            </a:r>
            <a:r>
              <a:rPr lang="en-US" b="1" dirty="0"/>
              <a:t>process each row</a:t>
            </a:r>
            <a:r>
              <a:rPr lang="en-US" dirty="0"/>
              <a:t> in a dataset.</a:t>
            </a:r>
          </a:p>
          <a:p>
            <a:r>
              <a:rPr lang="en-US" dirty="0"/>
              <a:t>You can use it to select specific columns or apply expressions.</a:t>
            </a:r>
          </a:p>
          <a:p>
            <a:r>
              <a:rPr lang="en-US" dirty="0"/>
              <a:t>Think of it like looping through rows to create a new output.</a:t>
            </a:r>
          </a:p>
        </p:txBody>
      </p:sp>
      <p:sp>
        <p:nvSpPr>
          <p:cNvPr id="4" name="Slide Number Placeholder 3"/>
          <p:cNvSpPr>
            <a:spLocks noGrp="1"/>
          </p:cNvSpPr>
          <p:nvPr>
            <p:ph type="sldNum" sz="quarter" idx="5"/>
          </p:nvPr>
        </p:nvSpPr>
        <p:spPr/>
        <p:txBody>
          <a:bodyPr/>
          <a:lstStyle/>
          <a:p>
            <a:fld id="{9A38C489-13BF-45D4-B597-7120E902CE3E}" type="slidenum">
              <a:rPr lang="en-IN" smtClean="0"/>
              <a:t>19</a:t>
            </a:fld>
            <a:endParaRPr lang="en-IN"/>
          </a:p>
        </p:txBody>
      </p:sp>
    </p:spTree>
    <p:extLst>
      <p:ext uri="{BB962C8B-B14F-4D97-AF65-F5344CB8AC3E}">
        <p14:creationId xmlns:p14="http://schemas.microsoft.com/office/powerpoint/2010/main" val="14540470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GROUP operator is used to </a:t>
            </a:r>
            <a:r>
              <a:rPr lang="en-US" b="1" dirty="0"/>
              <a:t>group rows by a specific field</a:t>
            </a:r>
            <a:r>
              <a:rPr lang="en-US" dirty="0"/>
              <a:t>.</a:t>
            </a:r>
          </a:p>
          <a:p>
            <a:r>
              <a:rPr lang="en-US" dirty="0"/>
              <a:t>It’s useful for doing operations like count, sum, or average on each group.</a:t>
            </a:r>
          </a:p>
          <a:p>
            <a:r>
              <a:rPr lang="en-US" dirty="0"/>
              <a:t>After grouping, each group is stored as a </a:t>
            </a:r>
            <a:r>
              <a:rPr lang="en-US" b="1" dirty="0"/>
              <a:t>bag</a:t>
            </a:r>
            <a:r>
              <a:rPr lang="en-US" dirty="0"/>
              <a:t> of records.</a:t>
            </a:r>
          </a:p>
          <a:p>
            <a:r>
              <a:rPr lang="en-US" dirty="0"/>
              <a:t>Example:</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20</a:t>
            </a:fld>
            <a:endParaRPr lang="en-IN"/>
          </a:p>
        </p:txBody>
      </p:sp>
    </p:spTree>
    <p:extLst>
      <p:ext uri="{BB962C8B-B14F-4D97-AF65-F5344CB8AC3E}">
        <p14:creationId xmlns:p14="http://schemas.microsoft.com/office/powerpoint/2010/main" val="29683809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JOIN operator is used to </a:t>
            </a:r>
            <a:r>
              <a:rPr lang="en-US" b="1" dirty="0"/>
              <a:t>combine two or more datasets</a:t>
            </a:r>
            <a:r>
              <a:rPr lang="en-US" dirty="0"/>
              <a:t> based on a common field.</a:t>
            </a:r>
          </a:p>
          <a:p>
            <a:r>
              <a:rPr lang="en-US" dirty="0"/>
              <a:t>It works like SQL joins, helping bring related data together.</a:t>
            </a:r>
          </a:p>
          <a:p>
            <a:r>
              <a:rPr lang="en-US" dirty="0"/>
              <a:t>Very useful when data is split across multiple files or tables.</a:t>
            </a:r>
          </a:p>
          <a:p>
            <a:r>
              <a:rPr lang="en-US" dirty="0"/>
              <a:t>Example:</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21</a:t>
            </a:fld>
            <a:endParaRPr lang="en-IN"/>
          </a:p>
        </p:txBody>
      </p:sp>
    </p:spTree>
    <p:extLst>
      <p:ext uri="{BB962C8B-B14F-4D97-AF65-F5344CB8AC3E}">
        <p14:creationId xmlns:p14="http://schemas.microsoft.com/office/powerpoint/2010/main" val="20976527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Apache Pig is a tool used to work with large amounts of data in Hadoop.</a:t>
            </a:r>
            <a:br>
              <a:rPr lang="en-US" dirty="0"/>
            </a:br>
            <a:r>
              <a:rPr lang="en-US" dirty="0"/>
              <a:t>It has its own simple language called </a:t>
            </a:r>
            <a:r>
              <a:rPr lang="en-US" b="1" dirty="0"/>
              <a:t>Pig Latin</a:t>
            </a:r>
            <a:r>
              <a:rPr lang="en-US" dirty="0"/>
              <a:t>, which is easy to learn.</a:t>
            </a:r>
            <a:br>
              <a:rPr lang="en-US" dirty="0"/>
            </a:br>
            <a:r>
              <a:rPr lang="en-US" dirty="0"/>
              <a:t>Instead of writing long Java programs, you can write short scripts to process data.</a:t>
            </a:r>
            <a:br>
              <a:rPr lang="en-US" dirty="0"/>
            </a:br>
            <a:r>
              <a:rPr lang="en-US" dirty="0"/>
              <a:t>Pig handles tasks like filtering, grouping, and joining data with ease.</a:t>
            </a:r>
            <a:br>
              <a:rPr lang="en-US" dirty="0"/>
            </a:br>
            <a:r>
              <a:rPr lang="en-US" dirty="0"/>
              <a:t>It’s especially useful when you need to analyze data quickly and efficiently.</a:t>
            </a:r>
          </a:p>
          <a:p>
            <a:endParaRPr lang="en-US" dirty="0"/>
          </a:p>
          <a:p>
            <a:pPr>
              <a:lnSpc>
                <a:spcPct val="107000"/>
              </a:lnSpc>
              <a:spcAft>
                <a:spcPts val="800"/>
              </a:spcAft>
            </a:pP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Introducing Apache Pig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Apache Pig is a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high-level platform</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for processing large datasets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Uses a scripting language called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Pig Latin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Designed to simplify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MapReduce programming</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on Hadoop</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Ideal for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ETL tasks</a:t>
            </a: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data transformation, and analysis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Developed by Yahoo! and runs on the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Hadoop ecosystem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Can process both </a:t>
            </a:r>
            <a:r>
              <a:rPr lang="en-IN" sz="1800" b="1" dirty="0">
                <a:effectLst/>
                <a:latin typeface="Times New Roman" panose="02020603050405020304" pitchFamily="18" charset="0"/>
                <a:ea typeface="Times New Roman" panose="02020603050405020304" pitchFamily="18" charset="0"/>
                <a:cs typeface="Times New Roman" panose="02020603050405020304" pitchFamily="18" charset="0"/>
              </a:rPr>
              <a:t>structured and semi-structured data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Great for data engineers who prefer scripts over Java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a:t>
            </a:fld>
            <a:endParaRPr lang="en-IN"/>
          </a:p>
        </p:txBody>
      </p:sp>
    </p:spTree>
    <p:extLst>
      <p:ext uri="{BB962C8B-B14F-4D97-AF65-F5344CB8AC3E}">
        <p14:creationId xmlns:p14="http://schemas.microsoft.com/office/powerpoint/2010/main" val="242837982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COGROUP groups two or more datasets </a:t>
            </a:r>
            <a:r>
              <a:rPr lang="en-US" b="1" dirty="0"/>
              <a:t>by a common key</a:t>
            </a:r>
            <a:r>
              <a:rPr lang="en-US" dirty="0"/>
              <a:t> but keeps their data separate.</a:t>
            </a:r>
          </a:p>
          <a:p>
            <a:r>
              <a:rPr lang="en-US" dirty="0"/>
              <a:t>Unlike JOIN, it keeps records from each dataset in separate bags within the group.</a:t>
            </a:r>
          </a:p>
          <a:p>
            <a:r>
              <a:rPr lang="en-US" dirty="0"/>
              <a:t>Useful when you want to analyze related data side-by-side without merging rows.</a:t>
            </a:r>
          </a:p>
          <a:p>
            <a:r>
              <a:rPr lang="en-US" dirty="0"/>
              <a:t>Example:</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22</a:t>
            </a:fld>
            <a:endParaRPr lang="en-IN"/>
          </a:p>
        </p:txBody>
      </p:sp>
    </p:spTree>
    <p:extLst>
      <p:ext uri="{BB962C8B-B14F-4D97-AF65-F5344CB8AC3E}">
        <p14:creationId xmlns:p14="http://schemas.microsoft.com/office/powerpoint/2010/main" val="42023115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Built-in Functions in Pig</a:t>
            </a:r>
          </a:p>
          <a:p>
            <a:pPr>
              <a:buFont typeface="Arial" panose="020B0604020202020204" pitchFamily="34" charset="0"/>
              <a:buChar char="•"/>
            </a:pPr>
            <a:r>
              <a:rPr lang="en-US" dirty="0"/>
              <a:t>Pig provides many useful functions to perform common tasks quickly.</a:t>
            </a:r>
          </a:p>
          <a:p>
            <a:pPr>
              <a:buFont typeface="Arial" panose="020B0604020202020204" pitchFamily="34" charset="0"/>
              <a:buChar char="•"/>
            </a:pPr>
            <a:r>
              <a:rPr lang="en-US" dirty="0"/>
              <a:t>Aggregate functions like </a:t>
            </a:r>
            <a:r>
              <a:rPr lang="en-US" b="1" dirty="0"/>
              <a:t>COUNT, SUM, AVG, MAX, MIN</a:t>
            </a:r>
            <a:r>
              <a:rPr lang="en-US" dirty="0"/>
              <a:t> help summarize data.</a:t>
            </a:r>
          </a:p>
          <a:p>
            <a:pPr>
              <a:buFont typeface="Arial" panose="020B0604020202020204" pitchFamily="34" charset="0"/>
              <a:buChar char="•"/>
            </a:pPr>
            <a:r>
              <a:rPr lang="en-US" dirty="0"/>
              <a:t>String functions such as </a:t>
            </a:r>
            <a:r>
              <a:rPr lang="en-US" b="1" dirty="0"/>
              <a:t>UPPER, LOWER, TRIM, CONCAT</a:t>
            </a:r>
            <a:r>
              <a:rPr lang="en-US" dirty="0"/>
              <a:t> help clean and format text.</a:t>
            </a:r>
          </a:p>
          <a:p>
            <a:pPr>
              <a:buFont typeface="Arial" panose="020B0604020202020204" pitchFamily="34" charset="0"/>
              <a:buChar char="•"/>
            </a:pPr>
            <a:r>
              <a:rPr lang="en-US" dirty="0"/>
              <a:t>Date and time functions make it easy to work with timestamps.</a:t>
            </a:r>
          </a:p>
          <a:p>
            <a:pPr>
              <a:buFont typeface="Arial" panose="020B0604020202020204" pitchFamily="34" charset="0"/>
              <a:buChar char="•"/>
            </a:pPr>
            <a:r>
              <a:rPr lang="en-US" dirty="0"/>
              <a:t>Mathematical functions like </a:t>
            </a:r>
            <a:r>
              <a:rPr lang="en-US" b="1" dirty="0"/>
              <a:t>ABS, FLOOR, CEIL, ROUND</a:t>
            </a:r>
            <a:r>
              <a:rPr lang="en-US" dirty="0"/>
              <a:t> assist with numeric calculations.</a:t>
            </a:r>
          </a:p>
          <a:p>
            <a:pPr>
              <a:buFont typeface="Arial" panose="020B0604020202020204" pitchFamily="34" charset="0"/>
              <a:buChar char="•"/>
            </a:pPr>
            <a:r>
              <a:rPr lang="en-US" dirty="0"/>
              <a:t>Pig also supports </a:t>
            </a:r>
            <a:r>
              <a:rPr lang="en-US" b="1" dirty="0"/>
              <a:t>type conversion functions</a:t>
            </a:r>
            <a:r>
              <a:rPr lang="en-US" dirty="0"/>
              <a:t> to change data types.</a:t>
            </a:r>
          </a:p>
          <a:p>
            <a:pPr>
              <a:buFont typeface="Arial" panose="020B0604020202020204" pitchFamily="34" charset="0"/>
              <a:buChar char="•"/>
            </a:pPr>
            <a:r>
              <a:rPr lang="en-US" dirty="0"/>
              <a:t>You can combine these functions to build powerful data transformations.</a:t>
            </a:r>
          </a:p>
          <a:p>
            <a:pPr>
              <a:buFont typeface="Arial" panose="020B0604020202020204" pitchFamily="34" charset="0"/>
              <a:buChar char="•"/>
            </a:pPr>
            <a:r>
              <a:rPr lang="en-US" dirty="0"/>
              <a:t>If needed, Pig allows </a:t>
            </a:r>
            <a:r>
              <a:rPr lang="en-US" b="1" dirty="0"/>
              <a:t>user-defined functions (UDFs)</a:t>
            </a:r>
            <a:r>
              <a:rPr lang="en-US" dirty="0"/>
              <a:t> for custom operations.</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23</a:t>
            </a:fld>
            <a:endParaRPr lang="en-IN"/>
          </a:p>
        </p:txBody>
      </p:sp>
    </p:spTree>
    <p:extLst>
      <p:ext uri="{BB962C8B-B14F-4D97-AF65-F5344CB8AC3E}">
        <p14:creationId xmlns:p14="http://schemas.microsoft.com/office/powerpoint/2010/main" val="35994610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User-Defined Functions (UDFs) in Pig</a:t>
            </a:r>
          </a:p>
          <a:p>
            <a:pPr>
              <a:buFont typeface="Arial" panose="020B0604020202020204" pitchFamily="34" charset="0"/>
              <a:buChar char="•"/>
            </a:pPr>
            <a:r>
              <a:rPr lang="en-US" dirty="0"/>
              <a:t>UDFs help solve problems when built-in functions don’t fit your needs.</a:t>
            </a:r>
          </a:p>
          <a:p>
            <a:pPr>
              <a:buFont typeface="Arial" panose="020B0604020202020204" pitchFamily="34" charset="0"/>
              <a:buChar char="•"/>
            </a:pPr>
            <a:r>
              <a:rPr lang="en-US" dirty="0"/>
              <a:t>They let you add custom logic to your Pig scripts.</a:t>
            </a:r>
          </a:p>
          <a:p>
            <a:pPr>
              <a:buFont typeface="Arial" panose="020B0604020202020204" pitchFamily="34" charset="0"/>
              <a:buChar char="•"/>
            </a:pPr>
            <a:r>
              <a:rPr lang="en-US" dirty="0"/>
              <a:t>Common languages for writing UDFs are </a:t>
            </a:r>
            <a:r>
              <a:rPr lang="en-US" b="1" dirty="0"/>
              <a:t>Java, Python (</a:t>
            </a:r>
            <a:r>
              <a:rPr lang="en-US" b="1" dirty="0" err="1"/>
              <a:t>Jython</a:t>
            </a:r>
            <a:r>
              <a:rPr lang="en-US" b="1" dirty="0"/>
              <a:t>), and JavaScript</a:t>
            </a:r>
            <a:r>
              <a:rPr lang="en-US" dirty="0"/>
              <a:t>.</a:t>
            </a:r>
          </a:p>
          <a:p>
            <a:pPr>
              <a:buFont typeface="Arial" panose="020B0604020202020204" pitchFamily="34" charset="0"/>
              <a:buChar char="•"/>
            </a:pPr>
            <a:r>
              <a:rPr lang="en-US" dirty="0"/>
              <a:t>You write, compile (if needed), and register the UDF before using it.</a:t>
            </a:r>
          </a:p>
          <a:p>
            <a:pPr>
              <a:buFont typeface="Arial" panose="020B0604020202020204" pitchFamily="34" charset="0"/>
              <a:buChar char="•"/>
            </a:pPr>
            <a:r>
              <a:rPr lang="en-US" dirty="0"/>
              <a:t>UDFs can process one row at a time or work on groups of data.</a:t>
            </a:r>
          </a:p>
          <a:p>
            <a:pPr>
              <a:buFont typeface="Arial" panose="020B0604020202020204" pitchFamily="34" charset="0"/>
              <a:buChar char="•"/>
            </a:pPr>
            <a:r>
              <a:rPr lang="en-US" dirty="0"/>
              <a:t>They improve code reusability and keep scripts clean and manageable.</a:t>
            </a:r>
          </a:p>
          <a:p>
            <a:pPr>
              <a:buFont typeface="Arial" panose="020B0604020202020204" pitchFamily="34" charset="0"/>
              <a:buChar char="•"/>
            </a:pPr>
            <a:r>
              <a:rPr lang="en-US" dirty="0"/>
              <a:t>Using UDFs, you can implement complex calculations, data parsing, or special transformations.</a:t>
            </a:r>
          </a:p>
          <a:p>
            <a:pPr>
              <a:buFont typeface="Arial" panose="020B0604020202020204" pitchFamily="34" charset="0"/>
              <a:buChar char="•"/>
            </a:pPr>
            <a:r>
              <a:rPr lang="en-US" dirty="0"/>
              <a:t>Pig also supports UDF libraries created by the community, which you can reuse.</a:t>
            </a:r>
          </a:p>
          <a:p>
            <a:pPr>
              <a:buFont typeface="Arial" panose="020B0604020202020204" pitchFamily="34" charset="0"/>
              <a:buChar char="•"/>
            </a:pPr>
            <a:r>
              <a:rPr lang="en-US" dirty="0"/>
              <a:t>Writing UDFs requires basic programming skills but greatly increases Pig’s power.</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25</a:t>
            </a:fld>
            <a:endParaRPr lang="en-IN"/>
          </a:p>
        </p:txBody>
      </p:sp>
    </p:spTree>
    <p:extLst>
      <p:ext uri="{BB962C8B-B14F-4D97-AF65-F5344CB8AC3E}">
        <p14:creationId xmlns:p14="http://schemas.microsoft.com/office/powerpoint/2010/main" val="30698688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26</a:t>
            </a:fld>
            <a:endParaRPr lang="en-IN"/>
          </a:p>
        </p:txBody>
      </p:sp>
    </p:spTree>
    <p:extLst>
      <p:ext uri="{BB962C8B-B14F-4D97-AF65-F5344CB8AC3E}">
        <p14:creationId xmlns:p14="http://schemas.microsoft.com/office/powerpoint/2010/main" val="26686004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Pig scripts are plain text files with a series of </a:t>
            </a:r>
            <a:r>
              <a:rPr lang="en-US" b="1" dirty="0"/>
              <a:t>Pig Latin commands</a:t>
            </a:r>
            <a:r>
              <a:rPr lang="en-US" dirty="0"/>
              <a:t>.</a:t>
            </a:r>
          </a:p>
          <a:p>
            <a:r>
              <a:rPr lang="en-US" dirty="0"/>
              <a:t>They automate data processing steps like loading, filtering, grouping, and storing data.</a:t>
            </a:r>
          </a:p>
          <a:p>
            <a:r>
              <a:rPr lang="en-US" dirty="0"/>
              <a:t>Scripts make it easy to reuse and share data workflows.</a:t>
            </a:r>
          </a:p>
          <a:p>
            <a:r>
              <a:rPr lang="en-US" dirty="0"/>
              <a:t>You can run scripts using the Pig command line or submit them to a Hadoop cluster.</a:t>
            </a:r>
          </a:p>
          <a:p>
            <a:r>
              <a:rPr lang="en-US" dirty="0"/>
              <a:t>Example command to run a script:</a:t>
            </a:r>
          </a:p>
          <a:p>
            <a:r>
              <a:rPr lang="en-US" dirty="0"/>
              <a:t>bash</a:t>
            </a:r>
          </a:p>
          <a:p>
            <a:r>
              <a:rPr lang="en-US" dirty="0" err="1"/>
              <a:t>CopyEdit</a:t>
            </a:r>
            <a:endParaRPr lang="en-US" dirty="0"/>
          </a:p>
          <a:p>
            <a:pPr rtl="0"/>
            <a:r>
              <a:rPr lang="en-US" dirty="0"/>
              <a:t>pig </a:t>
            </a:r>
            <a:r>
              <a:rPr lang="en-US" dirty="0" err="1"/>
              <a:t>myscript.pig</a:t>
            </a:r>
            <a:endParaRPr lang="en-US" dirty="0"/>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27</a:t>
            </a:fld>
            <a:endParaRPr lang="en-IN"/>
          </a:p>
        </p:txBody>
      </p:sp>
    </p:spTree>
    <p:extLst>
      <p:ext uri="{BB962C8B-B14F-4D97-AF65-F5344CB8AC3E}">
        <p14:creationId xmlns:p14="http://schemas.microsoft.com/office/powerpoint/2010/main" val="21681304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Load text file, each line as a single string</a:t>
            </a:r>
          </a:p>
          <a:p>
            <a:r>
              <a:rPr lang="en-US" b="1" dirty="0"/>
              <a:t>lines = LOAD 'input.txt' AS (</a:t>
            </a:r>
            <a:r>
              <a:rPr lang="en-US" b="1" dirty="0" err="1"/>
              <a:t>line:chararray</a:t>
            </a:r>
            <a:r>
              <a:rPr lang="en-US" b="1" dirty="0"/>
              <a:t>);</a:t>
            </a:r>
          </a:p>
          <a:p>
            <a:endParaRPr lang="en-US" b="1" dirty="0"/>
          </a:p>
          <a:p>
            <a:r>
              <a:rPr lang="en-US" b="0" dirty="0"/>
              <a:t>Loads the input file named input.txt.</a:t>
            </a:r>
            <a:endParaRPr lang="en-US" dirty="0"/>
          </a:p>
          <a:p>
            <a:r>
              <a:rPr lang="en-US" dirty="0"/>
              <a:t>Each line of the file is treated as a single text string and stored in the alias lines.</a:t>
            </a:r>
          </a:p>
          <a:p>
            <a:r>
              <a:rPr lang="en-US" dirty="0" err="1"/>
              <a:t>chararray</a:t>
            </a:r>
            <a:r>
              <a:rPr lang="en-US" dirty="0"/>
              <a:t> means each line is a string type.</a:t>
            </a:r>
          </a:p>
          <a:p>
            <a:endParaRPr lang="en-US" dirty="0"/>
          </a:p>
          <a:p>
            <a:r>
              <a:rPr lang="en-US" b="1" dirty="0"/>
              <a:t>-- Split lines into words using TOKENIZE</a:t>
            </a:r>
          </a:p>
          <a:p>
            <a:r>
              <a:rPr lang="en-US" b="1" dirty="0"/>
              <a:t>words = FOREACH lines GENERATE FLATTEN(TOKENIZE(line)) AS word;</a:t>
            </a:r>
          </a:p>
          <a:p>
            <a:endParaRPr lang="en-US" b="1" dirty="0"/>
          </a:p>
          <a:p>
            <a:r>
              <a:rPr lang="en-US" b="0" dirty="0"/>
              <a:t>FOREACH loops over each line in lines.</a:t>
            </a:r>
            <a:endParaRPr lang="en-US" dirty="0"/>
          </a:p>
          <a:p>
            <a:r>
              <a:rPr lang="en-US" dirty="0"/>
              <a:t>TOKENIZE(line) splits the line into a bag (collection) of words by whitespace.</a:t>
            </a:r>
          </a:p>
          <a:p>
            <a:r>
              <a:rPr lang="en-US" dirty="0"/>
              <a:t>FLATTEN converts the bag of words into individual rows.</a:t>
            </a:r>
          </a:p>
          <a:p>
            <a:r>
              <a:rPr lang="en-US" dirty="0"/>
              <a:t>Each word is assigned the alias word.</a:t>
            </a:r>
          </a:p>
          <a:p>
            <a:endParaRPr lang="en-US" dirty="0"/>
          </a:p>
          <a:p>
            <a:r>
              <a:rPr lang="en-US" b="1" dirty="0"/>
              <a:t>-- Group identical words together</a:t>
            </a:r>
          </a:p>
          <a:p>
            <a:r>
              <a:rPr lang="en-US" b="1" dirty="0" err="1"/>
              <a:t>grouped_words</a:t>
            </a:r>
            <a:r>
              <a:rPr lang="en-US" b="1" dirty="0"/>
              <a:t> = GROUP words BY word;</a:t>
            </a:r>
          </a:p>
          <a:p>
            <a:endParaRPr lang="en-US" dirty="0"/>
          </a:p>
          <a:p>
            <a:r>
              <a:rPr lang="en-US" dirty="0"/>
              <a:t>Groups all rows in words by the actual word value.</a:t>
            </a:r>
          </a:p>
          <a:p>
            <a:r>
              <a:rPr lang="en-US" dirty="0"/>
              <a:t>All identical words are collected into groups to prepare for counting.</a:t>
            </a:r>
          </a:p>
          <a:p>
            <a:endParaRPr lang="en-US" dirty="0"/>
          </a:p>
          <a:p>
            <a:r>
              <a:rPr lang="en-US" b="1" dirty="0"/>
              <a:t>-- Count occurrences of each word</a:t>
            </a:r>
          </a:p>
          <a:p>
            <a:r>
              <a:rPr lang="en-US" b="1" dirty="0" err="1"/>
              <a:t>word_counts</a:t>
            </a:r>
            <a:r>
              <a:rPr lang="en-US" b="1" dirty="0"/>
              <a:t> = FOREACH </a:t>
            </a:r>
            <a:r>
              <a:rPr lang="en-US" b="1" dirty="0" err="1"/>
              <a:t>grouped_words</a:t>
            </a:r>
            <a:r>
              <a:rPr lang="en-US" b="1" dirty="0"/>
              <a:t> GENERATE group AS word, COUNT(words) AS count;</a:t>
            </a:r>
          </a:p>
          <a:p>
            <a:endParaRPr lang="en-US" dirty="0"/>
          </a:p>
          <a:p>
            <a:r>
              <a:rPr lang="en-US" dirty="0"/>
              <a:t>For each group (each unique word), this line:</a:t>
            </a:r>
          </a:p>
          <a:p>
            <a:r>
              <a:rPr lang="en-US" dirty="0"/>
              <a:t>Takes the group key (group) which is the word itself and names it word.</a:t>
            </a:r>
          </a:p>
          <a:p>
            <a:r>
              <a:rPr lang="en-US" dirty="0"/>
              <a:t>Uses COUNT(words) to count how many times that word appeared.</a:t>
            </a:r>
          </a:p>
          <a:p>
            <a:r>
              <a:rPr lang="en-US" dirty="0"/>
              <a:t>This creates a dataset with each word and its count.</a:t>
            </a:r>
          </a:p>
          <a:p>
            <a:endParaRPr lang="en-US" dirty="0"/>
          </a:p>
          <a:p>
            <a:r>
              <a:rPr lang="en-US" b="1" dirty="0"/>
              <a:t>-- Display the word counts</a:t>
            </a:r>
          </a:p>
          <a:p>
            <a:r>
              <a:rPr lang="en-US" b="1" dirty="0"/>
              <a:t>DUMP </a:t>
            </a:r>
            <a:r>
              <a:rPr lang="en-US" b="1" dirty="0" err="1"/>
              <a:t>word_counts</a:t>
            </a:r>
            <a:r>
              <a:rPr lang="en-US" b="1" dirty="0"/>
              <a:t>;</a:t>
            </a:r>
          </a:p>
          <a:p>
            <a:endParaRPr lang="en-US" dirty="0"/>
          </a:p>
          <a:p>
            <a:r>
              <a:rPr lang="en-US" dirty="0"/>
              <a:t>DUMP prints the contents of </a:t>
            </a:r>
            <a:r>
              <a:rPr lang="en-US" dirty="0" err="1"/>
              <a:t>word_counts</a:t>
            </a:r>
            <a:r>
              <a:rPr lang="en-US" dirty="0"/>
              <a:t> to the console.</a:t>
            </a:r>
          </a:p>
          <a:p>
            <a:r>
              <a:rPr lang="en-US" dirty="0"/>
              <a:t>This shows the final word and their counts.</a:t>
            </a: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28</a:t>
            </a:fld>
            <a:endParaRPr lang="en-IN"/>
          </a:p>
        </p:txBody>
      </p:sp>
    </p:spTree>
    <p:extLst>
      <p:ext uri="{BB962C8B-B14F-4D97-AF65-F5344CB8AC3E}">
        <p14:creationId xmlns:p14="http://schemas.microsoft.com/office/powerpoint/2010/main" val="19175458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Load student data with id, name, and marks</a:t>
            </a:r>
          </a:p>
          <a:p>
            <a:r>
              <a:rPr lang="en-US" b="1" dirty="0"/>
              <a:t>students = LOAD 'students.csv' USING </a:t>
            </a:r>
            <a:r>
              <a:rPr lang="en-US" b="1" dirty="0" err="1"/>
              <a:t>PigStorage</a:t>
            </a:r>
            <a:r>
              <a:rPr lang="en-US" b="1" dirty="0"/>
              <a:t>(',') AS (</a:t>
            </a:r>
            <a:r>
              <a:rPr lang="en-US" b="1" dirty="0" err="1"/>
              <a:t>id:int</a:t>
            </a:r>
            <a:r>
              <a:rPr lang="en-US" b="1" dirty="0"/>
              <a:t>, </a:t>
            </a:r>
            <a:r>
              <a:rPr lang="en-US" b="1" dirty="0" err="1"/>
              <a:t>name:chararray</a:t>
            </a:r>
            <a:r>
              <a:rPr lang="en-US" b="1" dirty="0"/>
              <a:t>, </a:t>
            </a:r>
            <a:r>
              <a:rPr lang="en-US" b="1" dirty="0" err="1"/>
              <a:t>marks:int</a:t>
            </a:r>
            <a:r>
              <a:rPr lang="en-US" b="1" dirty="0"/>
              <a:t>);</a:t>
            </a:r>
          </a:p>
          <a:p>
            <a:endParaRPr lang="en-US" dirty="0"/>
          </a:p>
          <a:p>
            <a:r>
              <a:rPr lang="en-US" dirty="0"/>
              <a:t>Loads data from the file students.csv.</a:t>
            </a:r>
          </a:p>
          <a:p>
            <a:r>
              <a:rPr lang="en-US" dirty="0"/>
              <a:t>Each row has three fields: id (integer), name (string), and marks (integer).</a:t>
            </a:r>
          </a:p>
          <a:p>
            <a:r>
              <a:rPr lang="en-US" dirty="0"/>
              <a:t>Uses </a:t>
            </a:r>
            <a:r>
              <a:rPr lang="en-US" dirty="0" err="1"/>
              <a:t>PigStorage</a:t>
            </a:r>
            <a:r>
              <a:rPr lang="en-US" dirty="0"/>
              <a:t>(',') because the file is comma-separated.</a:t>
            </a:r>
          </a:p>
          <a:p>
            <a:endParaRPr lang="en-US" b="1" dirty="0"/>
          </a:p>
          <a:p>
            <a:r>
              <a:rPr lang="en-US" b="1" dirty="0"/>
              <a:t>-- Filter students who scored more than 70</a:t>
            </a:r>
          </a:p>
          <a:p>
            <a:r>
              <a:rPr lang="en-US" b="1" dirty="0" err="1"/>
              <a:t>filtered_students</a:t>
            </a:r>
            <a:r>
              <a:rPr lang="en-US" b="1" dirty="0"/>
              <a:t> = FILTER students BY marks &gt; 70;</a:t>
            </a:r>
          </a:p>
          <a:p>
            <a:endParaRPr lang="en-US" dirty="0"/>
          </a:p>
          <a:p>
            <a:r>
              <a:rPr lang="en-US" dirty="0"/>
              <a:t>Keeps only those rows where the marks field is greater than 70.</a:t>
            </a:r>
          </a:p>
          <a:p>
            <a:r>
              <a:rPr lang="en-US" dirty="0"/>
              <a:t>This filters out students with 70 or below marks.</a:t>
            </a:r>
          </a:p>
          <a:p>
            <a:endParaRPr lang="en-US" b="1" dirty="0"/>
          </a:p>
          <a:p>
            <a:r>
              <a:rPr lang="en-US" b="1" dirty="0"/>
              <a:t>-- Group the filtered students by name</a:t>
            </a:r>
          </a:p>
          <a:p>
            <a:r>
              <a:rPr lang="en-US" b="1" dirty="0" err="1"/>
              <a:t>grouped_students</a:t>
            </a:r>
            <a:r>
              <a:rPr lang="en-US" b="1" dirty="0"/>
              <a:t> = GROUP </a:t>
            </a:r>
            <a:r>
              <a:rPr lang="en-US" b="1" dirty="0" err="1"/>
              <a:t>filtered_students</a:t>
            </a:r>
            <a:r>
              <a:rPr lang="en-US" b="1" dirty="0"/>
              <a:t> BY name;</a:t>
            </a:r>
          </a:p>
          <a:p>
            <a:endParaRPr lang="en-US" dirty="0"/>
          </a:p>
          <a:p>
            <a:r>
              <a:rPr lang="en-US" dirty="0"/>
              <a:t>Groups the filtered student records by the name field.</a:t>
            </a:r>
          </a:p>
          <a:p>
            <a:r>
              <a:rPr lang="en-US" dirty="0"/>
              <a:t>All entries with the same student name are put into one group.</a:t>
            </a:r>
          </a:p>
          <a:p>
            <a:endParaRPr lang="en-US" dirty="0"/>
          </a:p>
          <a:p>
            <a:r>
              <a:rPr lang="en-US" b="1" dirty="0"/>
              <a:t>-- Calculate total and average marks for each student</a:t>
            </a:r>
          </a:p>
          <a:p>
            <a:r>
              <a:rPr lang="en-US" b="1" dirty="0"/>
              <a:t>aggregated = FOREACH </a:t>
            </a:r>
            <a:r>
              <a:rPr lang="en-US" b="1" dirty="0" err="1"/>
              <a:t>grouped_students</a:t>
            </a:r>
            <a:r>
              <a:rPr lang="en-US" b="1" dirty="0"/>
              <a:t> GENERATE</a:t>
            </a:r>
          </a:p>
          <a:p>
            <a:r>
              <a:rPr lang="en-US" b="1" dirty="0"/>
              <a:t>              group AS name,</a:t>
            </a:r>
          </a:p>
          <a:p>
            <a:r>
              <a:rPr lang="en-US" b="1" dirty="0"/>
              <a:t>              COUNT(</a:t>
            </a:r>
            <a:r>
              <a:rPr lang="en-US" b="1" dirty="0" err="1"/>
              <a:t>filtered_students</a:t>
            </a:r>
            <a:r>
              <a:rPr lang="en-US" b="1" dirty="0"/>
              <a:t>) AS </a:t>
            </a:r>
            <a:r>
              <a:rPr lang="en-US" b="1" dirty="0" err="1"/>
              <a:t>exam_count</a:t>
            </a:r>
            <a:r>
              <a:rPr lang="en-US" b="1" dirty="0"/>
              <a:t>,</a:t>
            </a:r>
          </a:p>
          <a:p>
            <a:r>
              <a:rPr lang="en-US" b="1" dirty="0"/>
              <a:t>              SUM(</a:t>
            </a:r>
            <a:r>
              <a:rPr lang="en-US" b="1" dirty="0" err="1"/>
              <a:t>filtered_students.marks</a:t>
            </a:r>
            <a:r>
              <a:rPr lang="en-US" b="1" dirty="0"/>
              <a:t>) AS </a:t>
            </a:r>
            <a:r>
              <a:rPr lang="en-US" b="1" dirty="0" err="1"/>
              <a:t>total_marks</a:t>
            </a:r>
            <a:r>
              <a:rPr lang="en-US" b="1" dirty="0"/>
              <a:t>,</a:t>
            </a:r>
          </a:p>
          <a:p>
            <a:r>
              <a:rPr lang="en-US" b="1" dirty="0"/>
              <a:t>              AVG(</a:t>
            </a:r>
            <a:r>
              <a:rPr lang="en-US" b="1" dirty="0" err="1"/>
              <a:t>filtered_students.marks</a:t>
            </a:r>
            <a:r>
              <a:rPr lang="en-US" b="1" dirty="0"/>
              <a:t>) AS </a:t>
            </a:r>
            <a:r>
              <a:rPr lang="en-US" b="1" dirty="0" err="1"/>
              <a:t>avg_marks</a:t>
            </a:r>
            <a:r>
              <a:rPr lang="en-US" b="1" dirty="0"/>
              <a:t>;</a:t>
            </a:r>
          </a:p>
          <a:p>
            <a:endParaRPr lang="en-US" dirty="0"/>
          </a:p>
          <a:p>
            <a:r>
              <a:rPr lang="en-US" dirty="0"/>
              <a:t>For each group (student name), this generates:</a:t>
            </a:r>
          </a:p>
          <a:p>
            <a:pPr marL="228600" lvl="0" indent="-228600">
              <a:buFont typeface="Arial" panose="020B0604020202020204" pitchFamily="34" charset="0"/>
              <a:buChar char="•"/>
            </a:pPr>
            <a:r>
              <a:rPr lang="en-US" b="1" dirty="0"/>
              <a:t>name</a:t>
            </a:r>
            <a:r>
              <a:rPr lang="en-US" dirty="0"/>
              <a:t>: The student’s name (group is the group key).</a:t>
            </a:r>
          </a:p>
          <a:p>
            <a:pPr marL="228600" lvl="0" indent="-228600">
              <a:buFont typeface="Arial" panose="020B0604020202020204" pitchFamily="34" charset="0"/>
              <a:buChar char="•"/>
            </a:pPr>
            <a:r>
              <a:rPr lang="en-US" b="1" dirty="0" err="1"/>
              <a:t>exam_count</a:t>
            </a:r>
            <a:r>
              <a:rPr lang="en-US" dirty="0"/>
              <a:t>: Number of exam entries for that student (count of records).</a:t>
            </a:r>
          </a:p>
          <a:p>
            <a:pPr marL="228600" lvl="0" indent="-228600">
              <a:buFont typeface="Arial" panose="020B0604020202020204" pitchFamily="34" charset="0"/>
              <a:buChar char="•"/>
            </a:pPr>
            <a:r>
              <a:rPr lang="en-US" b="1" dirty="0" err="1"/>
              <a:t>total_marks</a:t>
            </a:r>
            <a:r>
              <a:rPr lang="en-US" dirty="0"/>
              <a:t>: Sum of all marks for the student.</a:t>
            </a:r>
          </a:p>
          <a:p>
            <a:pPr marL="228600" lvl="0" indent="-228600">
              <a:buFont typeface="Arial" panose="020B0604020202020204" pitchFamily="34" charset="0"/>
              <a:buChar char="•"/>
            </a:pPr>
            <a:r>
              <a:rPr lang="en-US" b="1" dirty="0" err="1"/>
              <a:t>avg_marks</a:t>
            </a:r>
            <a:r>
              <a:rPr lang="en-US" dirty="0"/>
              <a:t>: Average marks for the student.</a:t>
            </a:r>
          </a:p>
          <a:p>
            <a:endParaRPr lang="en-US" dirty="0"/>
          </a:p>
          <a:p>
            <a:r>
              <a:rPr lang="en-US" b="1" dirty="0"/>
              <a:t>-- Store the result in output folder</a:t>
            </a:r>
          </a:p>
          <a:p>
            <a:r>
              <a:rPr lang="en-US" b="1" dirty="0"/>
              <a:t>STORE aggregated INTO 'output' USING </a:t>
            </a:r>
            <a:r>
              <a:rPr lang="en-US" b="1" dirty="0" err="1"/>
              <a:t>PigStorage</a:t>
            </a:r>
            <a:r>
              <a:rPr lang="en-US" b="1" dirty="0"/>
              <a:t>(',’);</a:t>
            </a:r>
          </a:p>
          <a:p>
            <a:endParaRPr lang="en-US" dirty="0"/>
          </a:p>
          <a:p>
            <a:r>
              <a:rPr lang="en-US" dirty="0"/>
              <a:t>Saves the final aggregated results to an output folder named output.</a:t>
            </a:r>
          </a:p>
          <a:p>
            <a:r>
              <a:rPr lang="en-US" dirty="0"/>
              <a:t>Data is stored in CSV format (comma-separated).</a:t>
            </a:r>
          </a:p>
        </p:txBody>
      </p:sp>
      <p:sp>
        <p:nvSpPr>
          <p:cNvPr id="4" name="Slide Number Placeholder 3"/>
          <p:cNvSpPr>
            <a:spLocks noGrp="1"/>
          </p:cNvSpPr>
          <p:nvPr>
            <p:ph type="sldNum" sz="quarter" idx="5"/>
          </p:nvPr>
        </p:nvSpPr>
        <p:spPr/>
        <p:txBody>
          <a:bodyPr/>
          <a:lstStyle/>
          <a:p>
            <a:fld id="{9A38C489-13BF-45D4-B597-7120E902CE3E}" type="slidenum">
              <a:rPr lang="en-IN" smtClean="0"/>
              <a:t>29</a:t>
            </a:fld>
            <a:endParaRPr lang="en-IN"/>
          </a:p>
        </p:txBody>
      </p:sp>
    </p:spTree>
    <p:extLst>
      <p:ext uri="{BB962C8B-B14F-4D97-AF65-F5344CB8AC3E}">
        <p14:creationId xmlns:p14="http://schemas.microsoft.com/office/powerpoint/2010/main" val="28979628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Use DESCRIBE to check schema of a relation</a:t>
            </a:r>
          </a:p>
          <a:p>
            <a:pPr marL="171450" indent="-171450">
              <a:buFont typeface="Arial" panose="020B0604020202020204" pitchFamily="34" charset="0"/>
              <a:buChar char="•"/>
            </a:pPr>
            <a:r>
              <a:rPr lang="en-US" dirty="0"/>
              <a:t>Use ILLUSTRATE to view data flow with examples</a:t>
            </a:r>
          </a:p>
          <a:p>
            <a:pPr marL="171450" indent="-171450">
              <a:buFont typeface="Arial" panose="020B0604020202020204" pitchFamily="34" charset="0"/>
              <a:buChar char="•"/>
            </a:pPr>
            <a:r>
              <a:rPr lang="en-US" dirty="0"/>
              <a:t>Use DUMP to print results (only for small datasets)</a:t>
            </a:r>
          </a:p>
          <a:p>
            <a:pPr marL="171450" indent="-171450">
              <a:buFont typeface="Arial" panose="020B0604020202020204" pitchFamily="34" charset="0"/>
              <a:buChar char="•"/>
            </a:pPr>
            <a:r>
              <a:rPr lang="en-US" dirty="0"/>
              <a:t>Use EXPLAIN to see the execution plan</a:t>
            </a:r>
          </a:p>
          <a:p>
            <a:pPr marL="171450" indent="-171450">
              <a:buFont typeface="Arial" panose="020B0604020202020204" pitchFamily="34" charset="0"/>
              <a:buChar char="•"/>
            </a:pPr>
            <a:r>
              <a:rPr lang="en-US" dirty="0"/>
              <a:t>Test with small input files before running on big data</a:t>
            </a:r>
          </a:p>
          <a:p>
            <a:pPr marL="171450" indent="-171450">
              <a:buFont typeface="Arial" panose="020B0604020202020204" pitchFamily="34" charset="0"/>
              <a:buChar char="•"/>
            </a:pPr>
            <a:r>
              <a:rPr lang="en-US" dirty="0"/>
              <a:t>Use comments and Grunt shell for step-by-step testing</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30</a:t>
            </a:fld>
            <a:endParaRPr lang="en-IN"/>
          </a:p>
        </p:txBody>
      </p:sp>
    </p:spTree>
    <p:extLst>
      <p:ext uri="{BB962C8B-B14F-4D97-AF65-F5344CB8AC3E}">
        <p14:creationId xmlns:p14="http://schemas.microsoft.com/office/powerpoint/2010/main" val="120721143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Use LIMIT to test scripts on smaller data</a:t>
            </a:r>
          </a:p>
          <a:p>
            <a:pPr marL="171450" indent="-171450">
              <a:buFont typeface="Arial" panose="020B0604020202020204" pitchFamily="34" charset="0"/>
              <a:buChar char="•"/>
            </a:pPr>
            <a:r>
              <a:rPr lang="en-US" dirty="0"/>
              <a:t>Filter early to reduce data as soon as possible</a:t>
            </a:r>
          </a:p>
          <a:p>
            <a:pPr marL="171450" indent="-171450">
              <a:buFont typeface="Arial" panose="020B0604020202020204" pitchFamily="34" charset="0"/>
              <a:buChar char="•"/>
            </a:pPr>
            <a:r>
              <a:rPr lang="en-US" dirty="0"/>
              <a:t>Project only needed columns (avoid SELECT *)</a:t>
            </a:r>
          </a:p>
          <a:p>
            <a:pPr marL="171450" indent="-171450">
              <a:buFont typeface="Arial" panose="020B0604020202020204" pitchFamily="34" charset="0"/>
              <a:buChar char="•"/>
            </a:pPr>
            <a:r>
              <a:rPr lang="en-US" dirty="0"/>
              <a:t>Use built-in functions like COUNT, SUM with combiners</a:t>
            </a:r>
          </a:p>
          <a:p>
            <a:pPr marL="171450" indent="-171450">
              <a:buFont typeface="Arial" panose="020B0604020202020204" pitchFamily="34" charset="0"/>
              <a:buChar char="•"/>
            </a:pPr>
            <a:r>
              <a:rPr lang="en-US" dirty="0"/>
              <a:t>Use replicated joins for small datasets (JOIN optimization)</a:t>
            </a:r>
          </a:p>
          <a:p>
            <a:pPr marL="171450" indent="-171450">
              <a:buFont typeface="Arial" panose="020B0604020202020204" pitchFamily="34" charset="0"/>
              <a:buChar char="•"/>
            </a:pPr>
            <a:r>
              <a:rPr lang="en-US" dirty="0"/>
              <a:t>Avoid unnecessary GROUP BY operations</a:t>
            </a:r>
          </a:p>
          <a:p>
            <a:pPr marL="171450" indent="-171450">
              <a:buFont typeface="Arial" panose="020B0604020202020204" pitchFamily="34" charset="0"/>
              <a:buChar char="•"/>
            </a:pPr>
            <a:r>
              <a:rPr lang="en-US" dirty="0"/>
              <a:t>Store intermediate results to reuse and avoid re-computation</a:t>
            </a:r>
          </a:p>
          <a:p>
            <a:pPr marL="171450" indent="-171450">
              <a:buFont typeface="Arial" panose="020B0604020202020204" pitchFamily="34" charset="0"/>
              <a:buChar char="•"/>
            </a:pPr>
            <a:r>
              <a:rPr lang="en-US" dirty="0"/>
              <a:t>Combine multiple operations in a single step when possible</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31</a:t>
            </a:fld>
            <a:endParaRPr lang="en-IN"/>
          </a:p>
        </p:txBody>
      </p:sp>
    </p:spTree>
    <p:extLst>
      <p:ext uri="{BB962C8B-B14F-4D97-AF65-F5344CB8AC3E}">
        <p14:creationId xmlns:p14="http://schemas.microsoft.com/office/powerpoint/2010/main" val="14076010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Write </a:t>
            </a:r>
            <a:r>
              <a:rPr lang="en-US" b="1" dirty="0"/>
              <a:t>modular scripts</a:t>
            </a:r>
            <a:r>
              <a:rPr lang="en-US" dirty="0"/>
              <a:t> (break logic into steps)</a:t>
            </a:r>
          </a:p>
          <a:p>
            <a:pPr marL="171450" indent="-171450">
              <a:buFont typeface="Arial" panose="020B0604020202020204" pitchFamily="34" charset="0"/>
              <a:buChar char="•"/>
            </a:pPr>
            <a:r>
              <a:rPr lang="en-US" dirty="0"/>
              <a:t>Use </a:t>
            </a:r>
            <a:r>
              <a:rPr lang="en-US" b="1" dirty="0"/>
              <a:t>meaningful aliases</a:t>
            </a:r>
            <a:r>
              <a:rPr lang="en-US" dirty="0"/>
              <a:t> for better readability</a:t>
            </a:r>
          </a:p>
          <a:p>
            <a:pPr marL="171450" indent="-171450">
              <a:buFont typeface="Arial" panose="020B0604020202020204" pitchFamily="34" charset="0"/>
              <a:buChar char="•"/>
            </a:pPr>
            <a:r>
              <a:rPr lang="en-US" dirty="0"/>
              <a:t>Avoid SELECT * — project only required fields</a:t>
            </a:r>
          </a:p>
          <a:p>
            <a:pPr marL="171450" indent="-171450">
              <a:buFont typeface="Arial" panose="020B0604020202020204" pitchFamily="34" charset="0"/>
              <a:buChar char="•"/>
            </a:pPr>
            <a:r>
              <a:rPr lang="en-US" dirty="0"/>
              <a:t>Apply </a:t>
            </a:r>
            <a:r>
              <a:rPr lang="en-US" b="1" dirty="0"/>
              <a:t>FILTER early</a:t>
            </a:r>
            <a:r>
              <a:rPr lang="en-US" dirty="0"/>
              <a:t> to reduce data quickly</a:t>
            </a:r>
          </a:p>
          <a:p>
            <a:pPr marL="171450" indent="-171450">
              <a:buFont typeface="Arial" panose="020B0604020202020204" pitchFamily="34" charset="0"/>
              <a:buChar char="•"/>
            </a:pPr>
            <a:r>
              <a:rPr lang="en-US" dirty="0"/>
              <a:t>Reuse relations instead of repeating logic</a:t>
            </a:r>
          </a:p>
          <a:p>
            <a:pPr marL="171450" indent="-171450">
              <a:buFont typeface="Arial" panose="020B0604020202020204" pitchFamily="34" charset="0"/>
              <a:buChar char="•"/>
            </a:pPr>
            <a:r>
              <a:rPr lang="en-US" dirty="0"/>
              <a:t>Use </a:t>
            </a:r>
            <a:r>
              <a:rPr lang="en-US" b="1" dirty="0"/>
              <a:t>DUMP</a:t>
            </a:r>
            <a:r>
              <a:rPr lang="en-US" dirty="0"/>
              <a:t> only for small datasets</a:t>
            </a:r>
          </a:p>
          <a:p>
            <a:pPr marL="171450" indent="-171450">
              <a:buFont typeface="Arial" panose="020B0604020202020204" pitchFamily="34" charset="0"/>
              <a:buChar char="•"/>
            </a:pPr>
            <a:r>
              <a:rPr lang="en-US" dirty="0"/>
              <a:t>Add </a:t>
            </a:r>
            <a:r>
              <a:rPr lang="en-US" b="1" dirty="0"/>
              <a:t>comments</a:t>
            </a:r>
            <a:r>
              <a:rPr lang="en-US" dirty="0"/>
              <a:t> (--) to explain logic</a:t>
            </a:r>
          </a:p>
          <a:p>
            <a:pPr marL="171450" indent="-171450">
              <a:buFont typeface="Arial" panose="020B0604020202020204" pitchFamily="34" charset="0"/>
              <a:buChar char="•"/>
            </a:pPr>
            <a:r>
              <a:rPr lang="en-US" dirty="0"/>
              <a:t>Test scripts on </a:t>
            </a:r>
            <a:r>
              <a:rPr lang="en-US" b="1" dirty="0"/>
              <a:t>small sample data</a:t>
            </a:r>
            <a:r>
              <a:rPr lang="en-US" dirty="0"/>
              <a:t> before full run</a:t>
            </a:r>
          </a:p>
        </p:txBody>
      </p:sp>
      <p:sp>
        <p:nvSpPr>
          <p:cNvPr id="4" name="Slide Number Placeholder 3"/>
          <p:cNvSpPr>
            <a:spLocks noGrp="1"/>
          </p:cNvSpPr>
          <p:nvPr>
            <p:ph type="sldNum" sz="quarter" idx="5"/>
          </p:nvPr>
        </p:nvSpPr>
        <p:spPr/>
        <p:txBody>
          <a:bodyPr/>
          <a:lstStyle/>
          <a:p>
            <a:fld id="{9A38C489-13BF-45D4-B597-7120E902CE3E}" type="slidenum">
              <a:rPr lang="en-IN" smtClean="0"/>
              <a:t>32</a:t>
            </a:fld>
            <a:endParaRPr lang="en-IN"/>
          </a:p>
        </p:txBody>
      </p:sp>
    </p:spTree>
    <p:extLst>
      <p:ext uri="{BB962C8B-B14F-4D97-AF65-F5344CB8AC3E}">
        <p14:creationId xmlns:p14="http://schemas.microsoft.com/office/powerpoint/2010/main" val="32456932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IN" dirty="0"/>
              <a:t>Pig is a </a:t>
            </a:r>
            <a:r>
              <a:rPr lang="en-IN" b="1" dirty="0"/>
              <a:t>high-level scripting language</a:t>
            </a:r>
            <a:r>
              <a:rPr lang="en-IN" dirty="0"/>
              <a:t> for Hadoop</a:t>
            </a:r>
          </a:p>
          <a:p>
            <a:pPr marL="171450" indent="-171450">
              <a:buFont typeface="Arial" panose="020B0604020202020204" pitchFamily="34" charset="0"/>
              <a:buChar char="•"/>
            </a:pPr>
            <a:r>
              <a:rPr lang="en-IN" dirty="0"/>
              <a:t>Translates Pig Latin scripts into </a:t>
            </a:r>
            <a:r>
              <a:rPr lang="en-IN" b="1" dirty="0"/>
              <a:t>MapReduce jobs</a:t>
            </a:r>
            <a:r>
              <a:rPr lang="en-IN" dirty="0"/>
              <a:t> automatically</a:t>
            </a:r>
          </a:p>
          <a:p>
            <a:pPr marL="171450" indent="-171450">
              <a:buFont typeface="Arial" panose="020B0604020202020204" pitchFamily="34" charset="0"/>
              <a:buChar char="•"/>
            </a:pPr>
            <a:r>
              <a:rPr lang="en-IN" dirty="0"/>
              <a:t>Simplifies writing complex data transformations without Java coding</a:t>
            </a:r>
          </a:p>
          <a:p>
            <a:pPr marL="171450" indent="-171450">
              <a:buFont typeface="Arial" panose="020B0604020202020204" pitchFamily="34" charset="0"/>
              <a:buChar char="•"/>
            </a:pPr>
            <a:r>
              <a:rPr lang="en-IN" dirty="0"/>
              <a:t>Works on top of Hadoop Distributed File System (</a:t>
            </a:r>
            <a:r>
              <a:rPr lang="en-IN" b="1" dirty="0"/>
              <a:t>HDFS</a:t>
            </a:r>
            <a:r>
              <a:rPr lang="en-IN" dirty="0"/>
              <a:t>)</a:t>
            </a:r>
          </a:p>
          <a:p>
            <a:pPr marL="171450" indent="-171450">
              <a:buFont typeface="Arial" panose="020B0604020202020204" pitchFamily="34" charset="0"/>
              <a:buChar char="•"/>
            </a:pPr>
            <a:r>
              <a:rPr lang="en-IN" dirty="0"/>
              <a:t>Supports large-scale </a:t>
            </a:r>
            <a:r>
              <a:rPr lang="en-IN" b="1" dirty="0"/>
              <a:t>data processing</a:t>
            </a:r>
            <a:r>
              <a:rPr lang="en-IN" dirty="0"/>
              <a:t> and </a:t>
            </a:r>
            <a:r>
              <a:rPr lang="en-IN" b="1" dirty="0"/>
              <a:t>batch analytics</a:t>
            </a:r>
            <a:endParaRPr lang="en-IN" dirty="0"/>
          </a:p>
          <a:p>
            <a:pPr marL="171450" indent="-171450">
              <a:buFont typeface="Arial" panose="020B0604020202020204" pitchFamily="34" charset="0"/>
              <a:buChar char="•"/>
            </a:pPr>
            <a:r>
              <a:rPr lang="en-IN" dirty="0"/>
              <a:t>Integrates with Hadoop ecosystem tools like </a:t>
            </a:r>
            <a:r>
              <a:rPr lang="en-IN" b="1" dirty="0"/>
              <a:t>HBase</a:t>
            </a:r>
            <a:r>
              <a:rPr lang="en-IN" dirty="0"/>
              <a:t>, </a:t>
            </a:r>
            <a:r>
              <a:rPr lang="en-IN" b="1" dirty="0"/>
              <a:t>Hive</a:t>
            </a:r>
            <a:r>
              <a:rPr lang="en-IN" dirty="0"/>
              <a:t>, and </a:t>
            </a:r>
            <a:r>
              <a:rPr lang="en-IN" b="1" dirty="0"/>
              <a:t>Hadoop YARN</a:t>
            </a:r>
            <a:endParaRPr lang="en-IN" dirty="0"/>
          </a:p>
          <a:p>
            <a:pPr marL="171450" indent="-171450">
              <a:buFont typeface="Arial" panose="020B0604020202020204" pitchFamily="34" charset="0"/>
              <a:buChar char="•"/>
            </a:pPr>
            <a:r>
              <a:rPr lang="en-IN" dirty="0"/>
              <a:t>Runs in </a:t>
            </a:r>
            <a:r>
              <a:rPr lang="en-IN" b="1" dirty="0"/>
              <a:t>local mode</a:t>
            </a:r>
            <a:r>
              <a:rPr lang="en-IN" dirty="0"/>
              <a:t> (small data) or </a:t>
            </a:r>
            <a:r>
              <a:rPr lang="en-IN" b="1" dirty="0"/>
              <a:t>MapReduce mode</a:t>
            </a:r>
            <a:r>
              <a:rPr lang="en-IN" dirty="0"/>
              <a:t> (large data clusters)</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5</a:t>
            </a:fld>
            <a:endParaRPr lang="en-IN"/>
          </a:p>
        </p:txBody>
      </p:sp>
    </p:spTree>
    <p:extLst>
      <p:ext uri="{BB962C8B-B14F-4D97-AF65-F5344CB8AC3E}">
        <p14:creationId xmlns:p14="http://schemas.microsoft.com/office/powerpoint/2010/main" val="3722187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Error Handling in Pig</a:t>
            </a:r>
          </a:p>
          <a:p>
            <a:pPr>
              <a:buFont typeface="Arial" panose="020B0604020202020204" pitchFamily="34" charset="0"/>
              <a:buChar char="•"/>
            </a:pPr>
            <a:r>
              <a:rPr lang="en-US" dirty="0"/>
              <a:t>Pig provides </a:t>
            </a:r>
            <a:r>
              <a:rPr lang="en-US" b="1" dirty="0"/>
              <a:t>error messages</a:t>
            </a:r>
            <a:r>
              <a:rPr lang="en-US" dirty="0"/>
              <a:t> to help debug scripts</a:t>
            </a:r>
          </a:p>
          <a:p>
            <a:pPr>
              <a:buFont typeface="Arial" panose="020B0604020202020204" pitchFamily="34" charset="0"/>
              <a:buChar char="•"/>
            </a:pPr>
            <a:r>
              <a:rPr lang="en-US" dirty="0"/>
              <a:t>Common errors: syntax errors, data type mismatches, missing files</a:t>
            </a:r>
          </a:p>
          <a:p>
            <a:pPr>
              <a:buFont typeface="Arial" panose="020B0604020202020204" pitchFamily="34" charset="0"/>
              <a:buChar char="•"/>
            </a:pPr>
            <a:r>
              <a:rPr lang="en-US" dirty="0"/>
              <a:t>Use </a:t>
            </a:r>
            <a:r>
              <a:rPr lang="en-US" b="1" dirty="0"/>
              <a:t>ILLUSTRATE</a:t>
            </a:r>
            <a:r>
              <a:rPr lang="en-US" dirty="0"/>
              <a:t> command to see how data flows through a script</a:t>
            </a:r>
          </a:p>
          <a:p>
            <a:pPr>
              <a:buFont typeface="Arial" panose="020B0604020202020204" pitchFamily="34" charset="0"/>
              <a:buChar char="•"/>
            </a:pPr>
            <a:r>
              <a:rPr lang="en-US" dirty="0"/>
              <a:t>Check </a:t>
            </a:r>
            <a:r>
              <a:rPr lang="en-US" b="1" dirty="0"/>
              <a:t>log files</a:t>
            </a:r>
            <a:r>
              <a:rPr lang="en-US" dirty="0"/>
              <a:t> in Hadoop for detailed error info</a:t>
            </a:r>
          </a:p>
          <a:p>
            <a:pPr>
              <a:buFont typeface="Arial" panose="020B0604020202020204" pitchFamily="34" charset="0"/>
              <a:buChar char="•"/>
            </a:pPr>
            <a:r>
              <a:rPr lang="en-US" dirty="0"/>
              <a:t>Use </a:t>
            </a:r>
            <a:r>
              <a:rPr lang="en-US" b="1" dirty="0"/>
              <a:t>TRY and CATCH</a:t>
            </a:r>
            <a:r>
              <a:rPr lang="en-US" dirty="0"/>
              <a:t> in UDFs to handle exceptions gracefully</a:t>
            </a:r>
          </a:p>
          <a:p>
            <a:pPr>
              <a:buFont typeface="Arial" panose="020B0604020202020204" pitchFamily="34" charset="0"/>
              <a:buChar char="•"/>
            </a:pPr>
            <a:r>
              <a:rPr lang="en-US" dirty="0"/>
              <a:t>Best practice: test scripts on small data before running large jobs</a:t>
            </a:r>
          </a:p>
          <a:p>
            <a:pPr>
              <a:buFont typeface="Arial" panose="020B0604020202020204" pitchFamily="34" charset="0"/>
              <a:buChar char="•"/>
            </a:pPr>
            <a:r>
              <a:rPr lang="en-US" dirty="0"/>
              <a:t>Use </a:t>
            </a:r>
            <a:r>
              <a:rPr lang="en-US" b="1" dirty="0"/>
              <a:t>comments</a:t>
            </a:r>
            <a:r>
              <a:rPr lang="en-US" dirty="0"/>
              <a:t> (-- or /* */) for clarity and easier debugging</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33</a:t>
            </a:fld>
            <a:endParaRPr lang="en-IN"/>
          </a:p>
        </p:txBody>
      </p:sp>
    </p:spTree>
    <p:extLst>
      <p:ext uri="{BB962C8B-B14F-4D97-AF65-F5344CB8AC3E}">
        <p14:creationId xmlns:p14="http://schemas.microsoft.com/office/powerpoint/2010/main" val="13686783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IN" b="1" dirty="0"/>
              <a:t>Data Cleaning</a:t>
            </a:r>
            <a:r>
              <a:rPr lang="en-IN" dirty="0"/>
              <a:t>: Fix missing values, remove duplicates</a:t>
            </a:r>
          </a:p>
          <a:p>
            <a:pPr marL="171450" indent="-171450">
              <a:buFont typeface="Arial" panose="020B0604020202020204" pitchFamily="34" charset="0"/>
              <a:buChar char="•"/>
            </a:pPr>
            <a:r>
              <a:rPr lang="en-IN" b="1" dirty="0"/>
              <a:t>ETL Workflows</a:t>
            </a:r>
            <a:r>
              <a:rPr lang="en-IN" dirty="0"/>
              <a:t>: Extract, transform &amp; load into data warehouses</a:t>
            </a:r>
          </a:p>
          <a:p>
            <a:pPr marL="171450" indent="-171450">
              <a:buFont typeface="Arial" panose="020B0604020202020204" pitchFamily="34" charset="0"/>
              <a:buChar char="•"/>
            </a:pPr>
            <a:r>
              <a:rPr lang="en-IN" b="1" dirty="0"/>
              <a:t>Log Processing</a:t>
            </a:r>
            <a:r>
              <a:rPr lang="en-IN" dirty="0"/>
              <a:t>: </a:t>
            </a:r>
            <a:r>
              <a:rPr lang="en-IN" dirty="0" err="1"/>
              <a:t>Analyze</a:t>
            </a:r>
            <a:r>
              <a:rPr lang="en-IN" dirty="0"/>
              <a:t> web/server logs for patterns</a:t>
            </a:r>
          </a:p>
          <a:p>
            <a:pPr marL="171450" indent="-171450">
              <a:buFont typeface="Arial" panose="020B0604020202020204" pitchFamily="34" charset="0"/>
              <a:buChar char="•"/>
            </a:pPr>
            <a:r>
              <a:rPr lang="en-IN" b="1" dirty="0"/>
              <a:t>Clickstream Analysis</a:t>
            </a:r>
            <a:r>
              <a:rPr lang="en-IN" dirty="0"/>
              <a:t>: Track user activity for insights</a:t>
            </a:r>
          </a:p>
          <a:p>
            <a:pPr marL="171450" indent="-171450">
              <a:buFont typeface="Arial" panose="020B0604020202020204" pitchFamily="34" charset="0"/>
              <a:buChar char="•"/>
            </a:pPr>
            <a:r>
              <a:rPr lang="en-IN" b="1" dirty="0"/>
              <a:t>Ad Targeting</a:t>
            </a:r>
            <a:r>
              <a:rPr lang="en-IN" dirty="0"/>
              <a:t>: </a:t>
            </a:r>
            <a:r>
              <a:rPr lang="en-IN" dirty="0" err="1"/>
              <a:t>Preprocess</a:t>
            </a:r>
            <a:r>
              <a:rPr lang="en-IN" dirty="0"/>
              <a:t> data for personalized ads</a:t>
            </a:r>
          </a:p>
          <a:p>
            <a:pPr marL="171450" indent="-171450">
              <a:buFont typeface="Arial" panose="020B0604020202020204" pitchFamily="34" charset="0"/>
              <a:buChar char="•"/>
            </a:pPr>
            <a:r>
              <a:rPr lang="en-IN" b="1" dirty="0"/>
              <a:t>Data Aggregation</a:t>
            </a:r>
            <a:r>
              <a:rPr lang="en-IN" dirty="0"/>
              <a:t>: Summarize large volumes (sales, views, etc.)</a:t>
            </a:r>
          </a:p>
          <a:p>
            <a:pPr marL="171450" indent="-171450">
              <a:buFont typeface="Arial" panose="020B0604020202020204" pitchFamily="34" charset="0"/>
              <a:buChar char="•"/>
            </a:pPr>
            <a:r>
              <a:rPr lang="en-IN" b="1" dirty="0"/>
              <a:t>Sentiment Analysis</a:t>
            </a:r>
            <a:r>
              <a:rPr lang="en-IN" dirty="0"/>
              <a:t>: </a:t>
            </a:r>
            <a:r>
              <a:rPr lang="en-IN" dirty="0" err="1"/>
              <a:t>Preprocess</a:t>
            </a:r>
            <a:r>
              <a:rPr lang="en-IN" dirty="0"/>
              <a:t> tweets, reviews for text mining</a:t>
            </a:r>
          </a:p>
          <a:p>
            <a:pPr marL="171450" indent="-171450">
              <a:buFont typeface="Arial" panose="020B0604020202020204" pitchFamily="34" charset="0"/>
              <a:buChar char="•"/>
            </a:pPr>
            <a:r>
              <a:rPr lang="en-IN" b="1" dirty="0"/>
              <a:t>Machine Learning Pipelines</a:t>
            </a:r>
            <a:r>
              <a:rPr lang="en-IN" dirty="0"/>
              <a:t>: Prepare training data at scale</a:t>
            </a:r>
          </a:p>
          <a:p>
            <a:pPr marL="171450" indent="-171450">
              <a:buFont typeface="Arial" panose="020B0604020202020204" pitchFamily="34" charset="0"/>
              <a:buChar char="•"/>
            </a:pPr>
            <a:r>
              <a:rPr lang="en-IN" b="1" dirty="0"/>
              <a:t>Social Media Analysis</a:t>
            </a:r>
            <a:r>
              <a:rPr lang="en-IN" dirty="0"/>
              <a:t>: Transform unstructured social data</a:t>
            </a:r>
          </a:p>
          <a:p>
            <a:pPr marL="171450" indent="-171450">
              <a:buFont typeface="Arial" panose="020B0604020202020204" pitchFamily="34" charset="0"/>
              <a:buChar char="•"/>
            </a:pPr>
            <a:r>
              <a:rPr lang="en-IN" b="1" dirty="0"/>
              <a:t>Research &amp; Prototyping</a:t>
            </a:r>
            <a:r>
              <a:rPr lang="en-IN" dirty="0"/>
              <a:t>: Quick POCs without writing Java MapReduce</a:t>
            </a:r>
          </a:p>
          <a:p>
            <a:pPr marL="171450" indent="-171450">
              <a:buFont typeface="Arial" panose="020B0604020202020204" pitchFamily="34" charset="0"/>
              <a:buChar char="•"/>
            </a:pPr>
            <a:r>
              <a:rPr lang="en-IN" b="1" dirty="0"/>
              <a:t>Retail &amp; E-commerce</a:t>
            </a:r>
            <a:r>
              <a:rPr lang="en-IN" dirty="0"/>
              <a:t>: </a:t>
            </a:r>
            <a:r>
              <a:rPr lang="en-IN" dirty="0" err="1"/>
              <a:t>Analyze</a:t>
            </a:r>
            <a:r>
              <a:rPr lang="en-IN" dirty="0"/>
              <a:t> transaction, customer, and inventory data</a:t>
            </a:r>
          </a:p>
          <a:p>
            <a:pPr marL="171450" indent="-171450">
              <a:buFont typeface="Arial" panose="020B0604020202020204" pitchFamily="34" charset="0"/>
              <a:buChar char="•"/>
            </a:pPr>
            <a:r>
              <a:rPr lang="en-IN" b="1" dirty="0"/>
              <a:t>Telecom Analytics</a:t>
            </a:r>
            <a:r>
              <a:rPr lang="en-IN" dirty="0"/>
              <a:t>: Process call records, usage patterns</a:t>
            </a:r>
          </a:p>
          <a:p>
            <a:pPr marL="171450" indent="-171450">
              <a:buFont typeface="Arial" panose="020B0604020202020204" pitchFamily="34" charset="0"/>
              <a:buChar char="•"/>
            </a:pPr>
            <a:r>
              <a:rPr lang="en-IN" b="1" dirty="0"/>
              <a:t>Healthcare Analytics</a:t>
            </a:r>
            <a:r>
              <a:rPr lang="en-IN" dirty="0"/>
              <a:t>: </a:t>
            </a:r>
            <a:r>
              <a:rPr lang="en-IN" dirty="0" err="1"/>
              <a:t>Preprocess</a:t>
            </a:r>
            <a:r>
              <a:rPr lang="en-IN" dirty="0"/>
              <a:t> patient data for trends and insights</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34</a:t>
            </a:fld>
            <a:endParaRPr lang="en-IN"/>
          </a:p>
        </p:txBody>
      </p:sp>
    </p:spTree>
    <p:extLst>
      <p:ext uri="{BB962C8B-B14F-4D97-AF65-F5344CB8AC3E}">
        <p14:creationId xmlns:p14="http://schemas.microsoft.com/office/powerpoint/2010/main" val="196841175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AutoNum type="romanLcParenR"/>
            </a:pPr>
            <a:r>
              <a:rPr lang="en-US" dirty="0"/>
              <a:t>Implement the following operations using Pig Operators/Functions: LOAD, DUMP, FOREACH, GROUP, DISTINCT, LIMIT, ORDER BY, JOIN, UNION, SPLIT, SAMPLE, AVG, MAX, COUNT, TUPLE, MAP, PIGGY BANK, PARAMETER SUBSTITUTION, DESCRIBE </a:t>
            </a:r>
          </a:p>
          <a:p>
            <a:pPr marL="285750" indent="-285750">
              <a:buAutoNum type="romanLcParenR"/>
            </a:pPr>
            <a:endParaRPr lang="en-US" dirty="0"/>
          </a:p>
          <a:p>
            <a:pPr marL="285750" indent="-285750">
              <a:buAutoNum type="romanLcParenR"/>
            </a:pPr>
            <a:r>
              <a:rPr lang="en-US" dirty="0"/>
              <a:t>Write a PIG script to load and store “Student data”. (Student file contains Roll no, Name, Marks and GPA). a. Filter all the students who are having GPA&gt;5. b. Display the name of all Students in Uppercase. c. Group tuples of students based on their GPA. d. Remove duplicate tuples of Student list. e. Display first three tuples from “student” relation. f. Display the names of students in ascending order. g. Join two relations namely Student and department (</a:t>
            </a:r>
            <a:r>
              <a:rPr lang="en-US" dirty="0" err="1"/>
              <a:t>Rno</a:t>
            </a:r>
            <a:r>
              <a:rPr lang="en-US" dirty="0"/>
              <a:t>, </a:t>
            </a:r>
            <a:r>
              <a:rPr lang="en-US" dirty="0" err="1"/>
              <a:t>DeptNo</a:t>
            </a:r>
            <a:r>
              <a:rPr lang="en-US" dirty="0"/>
              <a:t>, </a:t>
            </a:r>
            <a:r>
              <a:rPr lang="en-US" dirty="0" err="1"/>
              <a:t>DeptName</a:t>
            </a:r>
            <a:r>
              <a:rPr lang="en-US" dirty="0"/>
              <a:t>) based on the values contained in the roll no column. h. Merge content of two relations Student and department. </a:t>
            </a:r>
            <a:r>
              <a:rPr lang="en-US" dirty="0" err="1"/>
              <a:t>i</a:t>
            </a:r>
            <a:r>
              <a:rPr lang="en-US" dirty="0"/>
              <a:t>. Partition a relation based on the GPA’s acquired by students.</a:t>
            </a: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35</a:t>
            </a:fld>
            <a:endParaRPr lang="en-IN"/>
          </a:p>
        </p:txBody>
      </p:sp>
    </p:spTree>
    <p:extLst>
      <p:ext uri="{BB962C8B-B14F-4D97-AF65-F5344CB8AC3E}">
        <p14:creationId xmlns:p14="http://schemas.microsoft.com/office/powerpoint/2010/main" val="8036306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Write a PIG script to load and store “Student data”. (Student file contains Roll no, Name, Marks and GPA).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Filter all the students who are having GPA&gt;5.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Display the name of all Students in Uppercase.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Group tuples of students based on their GPA.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Remove duplicate tuples of Student list.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Display first three tuples from “student” relation.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Display the names of students in ascending order.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Join two relations namely Student and department (</a:t>
            </a:r>
            <a:r>
              <a:rPr lang="en-US" dirty="0" err="1"/>
              <a:t>Rno</a:t>
            </a:r>
            <a:r>
              <a:rPr lang="en-US" dirty="0"/>
              <a:t>, </a:t>
            </a:r>
            <a:r>
              <a:rPr lang="en-US" dirty="0" err="1"/>
              <a:t>DeptNo</a:t>
            </a:r>
            <a:r>
              <a:rPr lang="en-US" dirty="0"/>
              <a:t>, </a:t>
            </a:r>
            <a:r>
              <a:rPr lang="en-US" dirty="0" err="1"/>
              <a:t>DeptName</a:t>
            </a:r>
            <a:r>
              <a:rPr lang="en-US" dirty="0"/>
              <a:t>) based on the values contained in the roll no column.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Merge content of two relations Student and department.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Partition a relation based on the GPA’s acquired by students.</a:t>
            </a:r>
            <a:endParaRPr lang="en-IN" dirty="0"/>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38</a:t>
            </a:fld>
            <a:endParaRPr lang="en-IN"/>
          </a:p>
        </p:txBody>
      </p:sp>
    </p:spTree>
    <p:extLst>
      <p:ext uri="{BB962C8B-B14F-4D97-AF65-F5344CB8AC3E}">
        <p14:creationId xmlns:p14="http://schemas.microsoft.com/office/powerpoint/2010/main" val="17880121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High-level scripting platform for processing big data on Hadoop</a:t>
            </a:r>
          </a:p>
          <a:p>
            <a:pPr marL="171450" indent="-171450">
              <a:buFont typeface="Arial" panose="020B0604020202020204" pitchFamily="34" charset="0"/>
              <a:buChar char="•"/>
            </a:pPr>
            <a:r>
              <a:rPr lang="en-US" dirty="0"/>
              <a:t>Uses Pig Latin language—simple and easy to learn</a:t>
            </a:r>
          </a:p>
          <a:p>
            <a:pPr marL="171450" indent="-171450">
              <a:buFont typeface="Arial" panose="020B0604020202020204" pitchFamily="34" charset="0"/>
              <a:buChar char="•"/>
            </a:pPr>
            <a:r>
              <a:rPr lang="en-US" dirty="0"/>
              <a:t>Supports key operators: LOAD, FILTER, GROUP, JOIN, FOREACH, STORE</a:t>
            </a:r>
          </a:p>
          <a:p>
            <a:pPr marL="171450" indent="-171450">
              <a:buFont typeface="Arial" panose="020B0604020202020204" pitchFamily="34" charset="0"/>
              <a:buChar char="•"/>
            </a:pPr>
            <a:r>
              <a:rPr lang="en-US" dirty="0"/>
              <a:t>Handles complex data types like tuples, bags, and maps</a:t>
            </a:r>
          </a:p>
          <a:p>
            <a:pPr marL="171450" indent="-171450">
              <a:buFont typeface="Arial" panose="020B0604020202020204" pitchFamily="34" charset="0"/>
              <a:buChar char="•"/>
            </a:pPr>
            <a:r>
              <a:rPr lang="en-US" dirty="0"/>
              <a:t>Provides built-in functions for math, string, and aggregation tasks</a:t>
            </a:r>
          </a:p>
          <a:p>
            <a:pPr marL="171450" indent="-171450">
              <a:buFont typeface="Arial" panose="020B0604020202020204" pitchFamily="34" charset="0"/>
              <a:buChar char="•"/>
            </a:pPr>
            <a:r>
              <a:rPr lang="en-US" dirty="0"/>
              <a:t>Allows custom User-Defined Functions (UDFs) for special needs</a:t>
            </a:r>
          </a:p>
          <a:p>
            <a:pPr marL="171450" indent="-171450">
              <a:buFont typeface="Arial" panose="020B0604020202020204" pitchFamily="34" charset="0"/>
              <a:buChar char="•"/>
            </a:pPr>
            <a:r>
              <a:rPr lang="en-US" dirty="0"/>
              <a:t>Runs in Local mode (single machine) or MapReduce mode (Hadoop cluster)</a:t>
            </a:r>
          </a:p>
          <a:p>
            <a:pPr marL="171450" indent="-171450">
              <a:buFont typeface="Arial" panose="020B0604020202020204" pitchFamily="34" charset="0"/>
              <a:buChar char="•"/>
            </a:pPr>
            <a:r>
              <a:rPr lang="en-US" dirty="0"/>
              <a:t>Scripts automate data workflows, making big data processing faster</a:t>
            </a:r>
          </a:p>
          <a:p>
            <a:pPr marL="171450" indent="-171450">
              <a:buFont typeface="Arial" panose="020B0604020202020204" pitchFamily="34" charset="0"/>
              <a:buChar char="•"/>
            </a:pPr>
            <a:r>
              <a:rPr lang="en-US" dirty="0"/>
              <a:t>Widely used for ETL tasks and data pipeline simplification</a:t>
            </a:r>
          </a:p>
          <a:p>
            <a:pPr marL="171450" indent="-171450">
              <a:buFont typeface="Arial" panose="020B0604020202020204" pitchFamily="34" charset="0"/>
              <a:buChar char="•"/>
            </a:pPr>
            <a:r>
              <a:rPr lang="en-US" dirty="0"/>
              <a:t>Examples: Word count and filtering with aggregation shown</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41</a:t>
            </a:fld>
            <a:endParaRPr lang="en-IN"/>
          </a:p>
        </p:txBody>
      </p:sp>
    </p:spTree>
    <p:extLst>
      <p:ext uri="{BB962C8B-B14F-4D97-AF65-F5344CB8AC3E}">
        <p14:creationId xmlns:p14="http://schemas.microsoft.com/office/powerpoint/2010/main" val="37042944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Apache Pig Official Docs</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3"/>
              </a:rPr>
              <a:t>pig.apache.org/docs/latest</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err="1">
                <a:effectLst/>
                <a:latin typeface="Calibri" panose="020F0502020204030204" pitchFamily="34" charset="0"/>
                <a:ea typeface="Times New Roman" panose="02020603050405020304" pitchFamily="18" charset="0"/>
              </a:rPr>
              <a:t>TutorialsPoint</a:t>
            </a:r>
            <a:r>
              <a:rPr lang="en-IN" sz="1800" dirty="0">
                <a:effectLst/>
                <a:latin typeface="Calibri" panose="020F0502020204030204" pitchFamily="34" charset="0"/>
                <a:ea typeface="Times New Roman" panose="02020603050405020304" pitchFamily="18" charset="0"/>
              </a:rPr>
              <a:t> – Pig Overview</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4"/>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4"/>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4"/>
              </a:rPr>
              <a:t>/index.htm</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Pig Latin Basics</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5"/>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5"/>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5"/>
              </a:rPr>
              <a:t>/pig_latin_basics.htm</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Running Pig Scripts</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6"/>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6"/>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6"/>
              </a:rPr>
              <a:t>/apache_pig_running_scripts.htm</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Pig Installation Guide</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7"/>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7"/>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7"/>
              </a:rPr>
              <a:t>/apache_pig_installation.htm</a:t>
            </a:r>
            <a:endParaRPr lang="en-IN" sz="1800" dirty="0">
              <a:effectLst/>
              <a:latin typeface="Times New Roman" panose="02020603050405020304" pitchFamily="18" charset="0"/>
              <a:ea typeface="Times New Roman" panose="02020603050405020304" pitchFamily="18" charset="0"/>
            </a:endParaRPr>
          </a:p>
          <a:p>
            <a:pPr marL="342900" lvl="0" indent="-342900">
              <a:spcBef>
                <a:spcPts val="500"/>
              </a:spcBef>
              <a:buSzPts val="1000"/>
              <a:buFont typeface="Symbol" panose="05050102010706020507" pitchFamily="18" charset="2"/>
              <a:buChar char=""/>
              <a:tabLst>
                <a:tab pos="457200" algn="l"/>
              </a:tabLst>
            </a:pPr>
            <a:r>
              <a:rPr lang="en-IN" sz="1800" dirty="0" err="1">
                <a:effectLst/>
                <a:latin typeface="Calibri" panose="020F0502020204030204" pitchFamily="34" charset="0"/>
                <a:ea typeface="Times New Roman" panose="02020603050405020304" pitchFamily="18" charset="0"/>
              </a:rPr>
              <a:t>Cheatsheet</a:t>
            </a:r>
            <a:r>
              <a:rPr lang="en-IN" sz="1800" dirty="0">
                <a:effectLst/>
                <a:latin typeface="Calibri" panose="020F0502020204030204" pitchFamily="34" charset="0"/>
                <a:ea typeface="Times New Roman" panose="02020603050405020304" pitchFamily="18" charset="0"/>
              </a:rPr>
              <a:t> on PIG</a:t>
            </a:r>
            <a:endParaRPr lang="en-IN" sz="1800" dirty="0">
              <a:effectLst/>
              <a:latin typeface="Times New Roman" panose="02020603050405020304" pitchFamily="18" charset="0"/>
              <a:ea typeface="Times New Roman" panose="02020603050405020304" pitchFamily="18" charset="0"/>
            </a:endParaRPr>
          </a:p>
          <a:p>
            <a:pPr marL="457200"/>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8"/>
              </a:rPr>
              <a:t>qubole.com/</a:t>
            </a:r>
            <a:r>
              <a:rPr lang="en-IN" sz="1800" u="sng" dirty="0" err="1">
                <a:solidFill>
                  <a:srgbClr val="0000FF"/>
                </a:solidFill>
                <a:effectLst/>
                <a:latin typeface="Calibri" panose="020F0502020204030204" pitchFamily="34" charset="0"/>
                <a:ea typeface="Times New Roman" panose="02020603050405020304" pitchFamily="18" charset="0"/>
                <a:hlinkClick r:id="rId8"/>
              </a:rPr>
              <a:t>wp</a:t>
            </a:r>
            <a:r>
              <a:rPr lang="en-IN" sz="1800" u="sng" dirty="0">
                <a:solidFill>
                  <a:srgbClr val="0000FF"/>
                </a:solidFill>
                <a:effectLst/>
                <a:latin typeface="Calibri" panose="020F0502020204030204" pitchFamily="34" charset="0"/>
                <a:ea typeface="Times New Roman" panose="02020603050405020304" pitchFamily="18" charset="0"/>
                <a:hlinkClick r:id="rId8"/>
              </a:rPr>
              <a:t>-content/uploads/2014/01/Pig-Cheat-Sheet</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GitHub link</a:t>
            </a:r>
            <a:endParaRPr lang="en-IN" sz="1800" dirty="0">
              <a:effectLst/>
              <a:latin typeface="Times New Roman" panose="02020603050405020304" pitchFamily="18" charset="0"/>
              <a:ea typeface="Times New Roman" panose="02020603050405020304" pitchFamily="18" charset="0"/>
            </a:endParaRPr>
          </a:p>
          <a:p>
            <a:pPr marL="457200">
              <a:spcAft>
                <a:spcPts val="500"/>
              </a:spcAft>
            </a:pP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9"/>
              </a:rPr>
              <a:t>github.com/</a:t>
            </a:r>
            <a:r>
              <a:rPr lang="en-IN" sz="1800" u="sng" dirty="0" err="1">
                <a:solidFill>
                  <a:srgbClr val="0000FF"/>
                </a:solidFill>
                <a:effectLst/>
                <a:latin typeface="Calibri" panose="020F0502020204030204" pitchFamily="34" charset="0"/>
                <a:ea typeface="Times New Roman" panose="02020603050405020304" pitchFamily="18" charset="0"/>
                <a:hlinkClick r:id="rId9"/>
              </a:rPr>
              <a:t>pnarun</a:t>
            </a:r>
            <a:endParaRPr lang="en-IN" sz="1800" dirty="0">
              <a:effectLst/>
              <a:latin typeface="Times New Roman" panose="02020603050405020304" pitchFamily="18" charset="0"/>
              <a:ea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9A38C489-13BF-45D4-B597-7120E902CE3E}" type="slidenum">
              <a:rPr lang="en-IN" smtClean="0"/>
              <a:t>43</a:t>
            </a:fld>
            <a:endParaRPr lang="en-IN"/>
          </a:p>
        </p:txBody>
      </p:sp>
    </p:spTree>
    <p:extLst>
      <p:ext uri="{BB962C8B-B14F-4D97-AF65-F5344CB8AC3E}">
        <p14:creationId xmlns:p14="http://schemas.microsoft.com/office/powerpoint/2010/main" val="3020398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1" dirty="0"/>
              <a:t>Pig vs SQL</a:t>
            </a:r>
            <a:r>
              <a:rPr lang="en-US" dirty="0"/>
              <a:t>:</a:t>
            </a:r>
            <a:br>
              <a:rPr lang="en-US" dirty="0"/>
            </a:br>
            <a:r>
              <a:rPr lang="en-US" dirty="0"/>
              <a:t>Pig is more flexible—it can handle both structured and unstructured data, unlike SQL which works mainly with structured data.</a:t>
            </a:r>
          </a:p>
          <a:p>
            <a:pPr marL="171450" indent="-171450">
              <a:buFont typeface="Arial" panose="020B0604020202020204" pitchFamily="34" charset="0"/>
              <a:buChar char="•"/>
            </a:pPr>
            <a:r>
              <a:rPr lang="en-US" b="1" dirty="0"/>
              <a:t>Pig vs MapReduce</a:t>
            </a:r>
            <a:r>
              <a:rPr lang="en-US" dirty="0"/>
              <a:t>:</a:t>
            </a:r>
            <a:br>
              <a:rPr lang="en-US" dirty="0"/>
            </a:br>
            <a:r>
              <a:rPr lang="en-US" dirty="0"/>
              <a:t>Pig scripts are much shorter and easier to write.</a:t>
            </a:r>
            <a:br>
              <a:rPr lang="en-US" dirty="0"/>
            </a:br>
            <a:r>
              <a:rPr lang="en-US" dirty="0"/>
              <a:t>With MapReduce, you write complex code in Java; with Pig, you just write a few simple lines.</a:t>
            </a:r>
          </a:p>
          <a:p>
            <a:pPr marL="171450" indent="-171450">
              <a:buFont typeface="Arial" panose="020B0604020202020204" pitchFamily="34" charset="0"/>
              <a:buChar char="•"/>
            </a:pPr>
            <a:r>
              <a:rPr lang="en-US" dirty="0"/>
              <a:t>Pig is great for developers who want fast results without deep programming.</a:t>
            </a:r>
          </a:p>
          <a:p>
            <a:pPr marL="171450" indent="-1714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6</a:t>
            </a:fld>
            <a:endParaRPr lang="en-IN"/>
          </a:p>
        </p:txBody>
      </p:sp>
    </p:spTree>
    <p:extLst>
      <p:ext uri="{BB962C8B-B14F-4D97-AF65-F5344CB8AC3E}">
        <p14:creationId xmlns:p14="http://schemas.microsoft.com/office/powerpoint/2010/main" val="3332895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7</a:t>
            </a:fld>
            <a:endParaRPr lang="en-IN"/>
          </a:p>
        </p:txBody>
      </p:sp>
    </p:spTree>
    <p:extLst>
      <p:ext uri="{BB962C8B-B14F-4D97-AF65-F5344CB8AC3E}">
        <p14:creationId xmlns:p14="http://schemas.microsoft.com/office/powerpoint/2010/main" val="3167688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dirty="0"/>
              <a:t>Users write scripts using </a:t>
            </a:r>
            <a:r>
              <a:rPr lang="en-US" b="1" dirty="0"/>
              <a:t>Pig Latin</a:t>
            </a:r>
            <a:r>
              <a:rPr lang="en-US" dirty="0"/>
              <a:t>, a high-level language.</a:t>
            </a:r>
          </a:p>
          <a:p>
            <a:pPr>
              <a:buFont typeface="Arial" panose="020B0604020202020204" pitchFamily="34" charset="0"/>
              <a:buChar char="•"/>
            </a:pPr>
            <a:r>
              <a:rPr lang="en-US" dirty="0"/>
              <a:t>These scripts are sent to the </a:t>
            </a:r>
            <a:r>
              <a:rPr lang="en-US" b="1" dirty="0"/>
              <a:t>Pig Engine</a:t>
            </a:r>
            <a:r>
              <a:rPr lang="en-US" dirty="0"/>
              <a:t>, which converts them into MapReduce jobs.</a:t>
            </a:r>
          </a:p>
          <a:p>
            <a:pPr>
              <a:buFont typeface="Arial" panose="020B0604020202020204" pitchFamily="34" charset="0"/>
              <a:buChar char="•"/>
            </a:pPr>
            <a:r>
              <a:rPr lang="en-US" dirty="0"/>
              <a:t>The engine then runs these jobs on </a:t>
            </a:r>
            <a:r>
              <a:rPr lang="en-US" b="1" dirty="0"/>
              <a:t>Hadoop</a:t>
            </a:r>
            <a:r>
              <a:rPr lang="en-US" dirty="0"/>
              <a:t> (HDFS + MapReduce).</a:t>
            </a:r>
          </a:p>
          <a:p>
            <a:pPr>
              <a:buFont typeface="Arial" panose="020B0604020202020204" pitchFamily="34" charset="0"/>
              <a:buChar char="•"/>
            </a:pPr>
            <a:r>
              <a:rPr lang="en-US" dirty="0"/>
              <a:t>Pig handles all the complex processing in the background.</a:t>
            </a:r>
          </a:p>
          <a:p>
            <a:pPr>
              <a:buFont typeface="Arial" panose="020B0604020202020204" pitchFamily="34" charset="0"/>
              <a:buChar char="•"/>
            </a:pPr>
            <a:r>
              <a:rPr lang="en-US" dirty="0"/>
              <a:t>This makes it easy to focus on </a:t>
            </a:r>
            <a:r>
              <a:rPr lang="en-US" i="1" dirty="0"/>
              <a:t>what</a:t>
            </a:r>
            <a:r>
              <a:rPr lang="en-US" dirty="0"/>
              <a:t> to do with data, not </a:t>
            </a:r>
            <a:r>
              <a:rPr lang="en-US" i="1" dirty="0"/>
              <a:t>how</a:t>
            </a:r>
            <a:r>
              <a:rPr lang="en-US" dirty="0"/>
              <a:t> to do it.</a:t>
            </a:r>
          </a:p>
          <a:p>
            <a:pPr>
              <a:buFont typeface="Arial" panose="020B0604020202020204" pitchFamily="34" charset="0"/>
              <a:buChar char="•"/>
            </a:pPr>
            <a:endParaRPr lang="en-US" dirty="0"/>
          </a:p>
          <a:p>
            <a:r>
              <a:rPr lang="en-IN" sz="1350" b="1" dirty="0">
                <a:effectLst/>
                <a:latin typeface="Times New Roman" panose="02020603050405020304" pitchFamily="18" charset="0"/>
                <a:ea typeface="Times New Roman" panose="02020603050405020304" pitchFamily="18" charset="0"/>
              </a:rPr>
              <a:t>The Pig Architecture</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Pig has </a:t>
            </a:r>
            <a:r>
              <a:rPr lang="en-IN" sz="1200" b="1" dirty="0">
                <a:effectLst/>
                <a:latin typeface="Times New Roman" panose="02020603050405020304" pitchFamily="18" charset="0"/>
                <a:ea typeface="Times New Roman" panose="02020603050405020304" pitchFamily="18" charset="0"/>
              </a:rPr>
              <a:t>two main components</a:t>
            </a:r>
            <a:r>
              <a:rPr lang="en-IN" sz="1200" dirty="0">
                <a:effectLst/>
                <a:latin typeface="Times New Roman" panose="02020603050405020304" pitchFamily="18" charset="0"/>
                <a:ea typeface="Times New Roman" panose="02020603050405020304" pitchFamily="18" charset="0"/>
              </a:rPr>
              <a:t>:</a:t>
            </a:r>
          </a:p>
          <a:p>
            <a:pPr marL="742950" lvl="1" indent="-285750">
              <a:buSzPts val="1000"/>
              <a:buFont typeface="Courier New" panose="02070309020205020404" pitchFamily="49" charset="0"/>
              <a:buChar char="o"/>
              <a:tabLst>
                <a:tab pos="914400" algn="l"/>
              </a:tabLst>
            </a:pP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Pig Latin Scripts</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(user-written code)</a:t>
            </a:r>
          </a:p>
          <a:p>
            <a:pPr marL="742950" lvl="1" indent="-285750">
              <a:buSzPts val="1000"/>
              <a:buFont typeface="Courier New" panose="02070309020205020404" pitchFamily="49" charset="0"/>
              <a:buChar char="o"/>
              <a:tabLst>
                <a:tab pos="914400" algn="l"/>
              </a:tabLst>
            </a:pPr>
            <a:r>
              <a:rPr lang="en-IN" sz="1200" b="1" dirty="0">
                <a:effectLst/>
                <a:latin typeface="Times New Roman" panose="02020603050405020304" pitchFamily="18" charset="0"/>
                <a:ea typeface="Times New Roman" panose="02020603050405020304" pitchFamily="18" charset="0"/>
                <a:cs typeface="Times New Roman" panose="02020603050405020304" pitchFamily="18" charset="0"/>
              </a:rPr>
              <a:t>Execution Engine</a:t>
            </a:r>
            <a:r>
              <a:rPr lang="en-IN" sz="1200" dirty="0">
                <a:effectLst/>
                <a:latin typeface="Times New Roman" panose="02020603050405020304" pitchFamily="18" charset="0"/>
                <a:ea typeface="Times New Roman" panose="02020603050405020304" pitchFamily="18" charset="0"/>
                <a:cs typeface="Times New Roman" panose="02020603050405020304" pitchFamily="18" charset="0"/>
              </a:rPr>
              <a:t> (runs on Hadoop)</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Scripts are parsed and converted into </a:t>
            </a:r>
            <a:r>
              <a:rPr lang="en-IN" sz="1200" b="1" dirty="0">
                <a:effectLst/>
                <a:latin typeface="Times New Roman" panose="02020603050405020304" pitchFamily="18" charset="0"/>
                <a:ea typeface="Times New Roman" panose="02020603050405020304" pitchFamily="18" charset="0"/>
              </a:rPr>
              <a:t>logical plans</a:t>
            </a:r>
            <a:endParaRPr lang="en-IN" sz="12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Logical plans are then turned into </a:t>
            </a:r>
            <a:r>
              <a:rPr lang="en-IN" sz="1200" b="1" dirty="0">
                <a:effectLst/>
                <a:latin typeface="Times New Roman" panose="02020603050405020304" pitchFamily="18" charset="0"/>
                <a:ea typeface="Times New Roman" panose="02020603050405020304" pitchFamily="18" charset="0"/>
              </a:rPr>
              <a:t>physical plans</a:t>
            </a:r>
            <a:endParaRPr lang="en-IN" sz="12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Physical plans are translated into </a:t>
            </a:r>
            <a:r>
              <a:rPr lang="en-IN" sz="1200" b="1" dirty="0">
                <a:effectLst/>
                <a:latin typeface="Times New Roman" panose="02020603050405020304" pitchFamily="18" charset="0"/>
                <a:ea typeface="Times New Roman" panose="02020603050405020304" pitchFamily="18" charset="0"/>
              </a:rPr>
              <a:t>MapReduce jobs</a:t>
            </a:r>
            <a:endParaRPr lang="en-IN" sz="12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Pig uses </a:t>
            </a:r>
            <a:r>
              <a:rPr lang="en-IN" sz="1200" b="1" dirty="0">
                <a:effectLst/>
                <a:latin typeface="Times New Roman" panose="02020603050405020304" pitchFamily="18" charset="0"/>
                <a:ea typeface="Times New Roman" panose="02020603050405020304" pitchFamily="18" charset="0"/>
              </a:rPr>
              <a:t>Grunt Shell</a:t>
            </a:r>
            <a:r>
              <a:rPr lang="en-IN" sz="1200" dirty="0">
                <a:effectLst/>
                <a:latin typeface="Times New Roman" panose="02020603050405020304" pitchFamily="18" charset="0"/>
                <a:ea typeface="Times New Roman" panose="02020603050405020304" pitchFamily="18" charset="0"/>
              </a:rPr>
              <a:t> for interactive execution</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Works with </a:t>
            </a:r>
            <a:r>
              <a:rPr lang="en-IN" sz="1200" b="1" dirty="0">
                <a:effectLst/>
                <a:latin typeface="Times New Roman" panose="02020603050405020304" pitchFamily="18" charset="0"/>
                <a:ea typeface="Times New Roman" panose="02020603050405020304" pitchFamily="18" charset="0"/>
              </a:rPr>
              <a:t>HDFS</a:t>
            </a:r>
            <a:r>
              <a:rPr lang="en-IN" sz="1200" dirty="0">
                <a:effectLst/>
                <a:latin typeface="Times New Roman" panose="02020603050405020304" pitchFamily="18" charset="0"/>
                <a:ea typeface="Times New Roman" panose="02020603050405020304" pitchFamily="18" charset="0"/>
              </a:rPr>
              <a:t> to read/write large datasets</a:t>
            </a:r>
          </a:p>
          <a:p>
            <a:pPr marL="342900" lvl="0" indent="-342900">
              <a:buSzPts val="1000"/>
              <a:buFont typeface="Symbol" panose="05050102010706020507" pitchFamily="18" charset="2"/>
              <a:buChar char=""/>
              <a:tabLst>
                <a:tab pos="457200" algn="l"/>
              </a:tabLst>
            </a:pPr>
            <a:r>
              <a:rPr lang="en-IN" sz="1200" dirty="0">
                <a:effectLst/>
                <a:latin typeface="Times New Roman" panose="02020603050405020304" pitchFamily="18" charset="0"/>
                <a:ea typeface="Times New Roman" panose="02020603050405020304" pitchFamily="18" charset="0"/>
              </a:rPr>
              <a:t>Supports both </a:t>
            </a:r>
            <a:r>
              <a:rPr lang="en-IN" sz="1200" b="1" dirty="0">
                <a:effectLst/>
                <a:latin typeface="Times New Roman" panose="02020603050405020304" pitchFamily="18" charset="0"/>
                <a:ea typeface="Times New Roman" panose="02020603050405020304" pitchFamily="18" charset="0"/>
              </a:rPr>
              <a:t>local mode</a:t>
            </a:r>
            <a:r>
              <a:rPr lang="en-IN" sz="1200" dirty="0">
                <a:effectLst/>
                <a:latin typeface="Times New Roman" panose="02020603050405020304" pitchFamily="18" charset="0"/>
                <a:ea typeface="Times New Roman" panose="02020603050405020304" pitchFamily="18" charset="0"/>
              </a:rPr>
              <a:t> and </a:t>
            </a:r>
            <a:r>
              <a:rPr lang="en-IN" sz="1200" b="1" dirty="0">
                <a:effectLst/>
                <a:latin typeface="Times New Roman" panose="02020603050405020304" pitchFamily="18" charset="0"/>
                <a:ea typeface="Times New Roman" panose="02020603050405020304" pitchFamily="18" charset="0"/>
              </a:rPr>
              <a:t>MapReduce mode</a:t>
            </a:r>
            <a:endParaRPr lang="en-IN" sz="1200" dirty="0">
              <a:effectLst/>
              <a:latin typeface="Times New Roman" panose="02020603050405020304" pitchFamily="18" charset="0"/>
              <a:ea typeface="Times New Roman" panose="02020603050405020304" pitchFamily="18" charset="0"/>
            </a:endParaRPr>
          </a:p>
          <a:p>
            <a:pPr>
              <a:buFont typeface="Arial" panose="020B0604020202020204" pitchFamily="34" charset="0"/>
              <a:buChar char="•"/>
            </a:pPr>
            <a:endParaRPr lang="en-US" dirty="0"/>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8</a:t>
            </a:fld>
            <a:endParaRPr lang="en-IN"/>
          </a:p>
        </p:txBody>
      </p:sp>
    </p:spTree>
    <p:extLst>
      <p:ext uri="{BB962C8B-B14F-4D97-AF65-F5344CB8AC3E}">
        <p14:creationId xmlns:p14="http://schemas.microsoft.com/office/powerpoint/2010/main" val="692343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b="1" dirty="0">
                <a:effectLst/>
                <a:latin typeface="Times New Roman" panose="02020603050405020304" pitchFamily="18" charset="0"/>
                <a:ea typeface="Times New Roman" panose="02020603050405020304" pitchFamily="18" charset="0"/>
              </a:rPr>
              <a:t>Properties of Pig</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Procedural Language</a:t>
            </a:r>
            <a:r>
              <a:rPr lang="en-IN" sz="1800" dirty="0">
                <a:effectLst/>
                <a:latin typeface="Times New Roman" panose="02020603050405020304" pitchFamily="18" charset="0"/>
                <a:ea typeface="Times New Roman" panose="02020603050405020304" pitchFamily="18" charset="0"/>
              </a:rPr>
              <a:t>: Executes step-by-step, like a script</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Lazy Evaluation</a:t>
            </a:r>
            <a:r>
              <a:rPr lang="en-IN" sz="1800" dirty="0">
                <a:effectLst/>
                <a:latin typeface="Times New Roman" panose="02020603050405020304" pitchFamily="18" charset="0"/>
                <a:ea typeface="Times New Roman" panose="02020603050405020304" pitchFamily="18" charset="0"/>
              </a:rPr>
              <a:t>: Commands are not executed until a result is requested</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Extensibility</a:t>
            </a:r>
            <a:r>
              <a:rPr lang="en-IN" sz="1800" dirty="0">
                <a:effectLst/>
                <a:latin typeface="Times New Roman" panose="02020603050405020304" pitchFamily="18" charset="0"/>
                <a:ea typeface="Times New Roman" panose="02020603050405020304" pitchFamily="18" charset="0"/>
              </a:rPr>
              <a:t>: Supports </a:t>
            </a:r>
            <a:r>
              <a:rPr lang="en-IN" sz="1800" b="1" dirty="0">
                <a:effectLst/>
                <a:latin typeface="Times New Roman" panose="02020603050405020304" pitchFamily="18" charset="0"/>
                <a:ea typeface="Times New Roman" panose="02020603050405020304" pitchFamily="18" charset="0"/>
              </a:rPr>
              <a:t>User Defined Functions (UDFs)</a:t>
            </a:r>
            <a:r>
              <a:rPr lang="en-IN" sz="1800" dirty="0">
                <a:effectLst/>
                <a:latin typeface="Times New Roman" panose="02020603050405020304" pitchFamily="18" charset="0"/>
                <a:ea typeface="Times New Roman" panose="02020603050405020304" pitchFamily="18" charset="0"/>
              </a:rPr>
              <a:t> in Java, Python, etc.</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Optimization</a:t>
            </a:r>
            <a:r>
              <a:rPr lang="en-IN" sz="1800" dirty="0">
                <a:effectLst/>
                <a:latin typeface="Times New Roman" panose="02020603050405020304" pitchFamily="18" charset="0"/>
                <a:ea typeface="Times New Roman" panose="02020603050405020304" pitchFamily="18" charset="0"/>
              </a:rPr>
              <a:t>: Pig automatically optimizes execution plans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Schema-on-read</a:t>
            </a:r>
            <a:r>
              <a:rPr lang="en-IN" sz="1800" dirty="0">
                <a:effectLst/>
                <a:latin typeface="Times New Roman" panose="02020603050405020304" pitchFamily="18" charset="0"/>
                <a:ea typeface="Times New Roman" panose="02020603050405020304" pitchFamily="18" charset="0"/>
              </a:rPr>
              <a:t>: Data doesn’t need to follow a fixed schema beforehand</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Multi-language support</a:t>
            </a:r>
            <a:r>
              <a:rPr lang="en-IN" sz="1800" dirty="0">
                <a:effectLst/>
                <a:latin typeface="Times New Roman" panose="02020603050405020304" pitchFamily="18" charset="0"/>
                <a:ea typeface="Times New Roman" panose="02020603050405020304" pitchFamily="18" charset="0"/>
              </a:rPr>
              <a:t>: UDFs can be written in multiple languages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Handles any data</a:t>
            </a:r>
            <a:r>
              <a:rPr lang="en-IN" sz="1800" dirty="0">
                <a:effectLst/>
                <a:latin typeface="Times New Roman" panose="02020603050405020304" pitchFamily="18" charset="0"/>
                <a:ea typeface="Times New Roman" panose="02020603050405020304" pitchFamily="18" charset="0"/>
              </a:rPr>
              <a:t>: Works well with structured &amp; unstructured data</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9</a:t>
            </a:fld>
            <a:endParaRPr lang="en-IN"/>
          </a:p>
        </p:txBody>
      </p:sp>
    </p:spTree>
    <p:extLst>
      <p:ext uri="{BB962C8B-B14F-4D97-AF65-F5344CB8AC3E}">
        <p14:creationId xmlns:p14="http://schemas.microsoft.com/office/powerpoint/2010/main" val="28348964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b="1" dirty="0">
                <a:effectLst/>
                <a:latin typeface="Times New Roman" panose="02020603050405020304" pitchFamily="18" charset="0"/>
                <a:ea typeface="Times New Roman" panose="02020603050405020304" pitchFamily="18" charset="0"/>
              </a:rPr>
              <a:t>Benefits of Apache Pig</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Simplifies complex data processing</a:t>
            </a:r>
            <a:r>
              <a:rPr lang="en-IN" sz="1800" dirty="0">
                <a:effectLst/>
                <a:latin typeface="Times New Roman" panose="02020603050405020304" pitchFamily="18" charset="0"/>
                <a:ea typeface="Times New Roman" panose="02020603050405020304" pitchFamily="18" charset="0"/>
              </a:rPr>
              <a:t> without writing Java</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Uses </a:t>
            </a:r>
            <a:r>
              <a:rPr lang="en-IN" sz="1800" b="1" dirty="0">
                <a:effectLst/>
                <a:latin typeface="Times New Roman" panose="02020603050405020304" pitchFamily="18" charset="0"/>
                <a:ea typeface="Times New Roman" panose="02020603050405020304" pitchFamily="18" charset="0"/>
              </a:rPr>
              <a:t>Pig Latin</a:t>
            </a:r>
            <a:r>
              <a:rPr lang="en-IN" sz="1800" dirty="0">
                <a:effectLst/>
                <a:latin typeface="Times New Roman" panose="02020603050405020304" pitchFamily="18" charset="0"/>
                <a:ea typeface="Times New Roman" panose="02020603050405020304" pitchFamily="18" charset="0"/>
              </a:rPr>
              <a:t>, which is easy to learn and use</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Supports </a:t>
            </a:r>
            <a:r>
              <a:rPr lang="en-IN" sz="1800" b="1" dirty="0">
                <a:effectLst/>
                <a:latin typeface="Times New Roman" panose="02020603050405020304" pitchFamily="18" charset="0"/>
                <a:ea typeface="Times New Roman" panose="02020603050405020304" pitchFamily="18" charset="0"/>
              </a:rPr>
              <a:t>parallel data processing</a:t>
            </a:r>
            <a:r>
              <a:rPr lang="en-IN" sz="1800" dirty="0">
                <a:effectLst/>
                <a:latin typeface="Times New Roman" panose="02020603050405020304" pitchFamily="18" charset="0"/>
                <a:ea typeface="Times New Roman" panose="02020603050405020304" pitchFamily="18" charset="0"/>
              </a:rPr>
              <a:t> via Hadoop</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Great for </a:t>
            </a:r>
            <a:r>
              <a:rPr lang="en-IN" sz="1800" b="1" dirty="0">
                <a:effectLst/>
                <a:latin typeface="Times New Roman" panose="02020603050405020304" pitchFamily="18" charset="0"/>
                <a:ea typeface="Times New Roman" panose="02020603050405020304" pitchFamily="18" charset="0"/>
              </a:rPr>
              <a:t>ETL tasks</a:t>
            </a:r>
            <a:r>
              <a:rPr lang="en-IN" sz="1800" dirty="0">
                <a:effectLst/>
                <a:latin typeface="Times New Roman" panose="02020603050405020304" pitchFamily="18" charset="0"/>
                <a:ea typeface="Times New Roman" panose="02020603050405020304" pitchFamily="18" charset="0"/>
              </a:rPr>
              <a:t>, data cleaning, and transformations</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Flexible – handles </a:t>
            </a:r>
            <a:r>
              <a:rPr lang="en-IN" sz="1800" b="1" dirty="0">
                <a:effectLst/>
                <a:latin typeface="Times New Roman" panose="02020603050405020304" pitchFamily="18" charset="0"/>
                <a:ea typeface="Times New Roman" panose="02020603050405020304" pitchFamily="18" charset="0"/>
              </a:rPr>
              <a:t>structured, semi-structured, and unstructured data</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Enables rapid </a:t>
            </a:r>
            <a:r>
              <a:rPr lang="en-IN" sz="1800" b="1" dirty="0">
                <a:effectLst/>
                <a:latin typeface="Times New Roman" panose="02020603050405020304" pitchFamily="18" charset="0"/>
                <a:ea typeface="Times New Roman" panose="02020603050405020304" pitchFamily="18" charset="0"/>
              </a:rPr>
              <a:t>development and prototyping</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Easily integrates with </a:t>
            </a:r>
            <a:r>
              <a:rPr lang="en-IN" sz="1800" b="1" dirty="0">
                <a:effectLst/>
                <a:latin typeface="Times New Roman" panose="02020603050405020304" pitchFamily="18" charset="0"/>
                <a:ea typeface="Times New Roman" panose="02020603050405020304" pitchFamily="18" charset="0"/>
              </a:rPr>
              <a:t>HDFS, HBase, Hive, and UDFs</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10</a:t>
            </a:fld>
            <a:endParaRPr lang="en-IN"/>
          </a:p>
        </p:txBody>
      </p:sp>
    </p:spTree>
    <p:extLst>
      <p:ext uri="{BB962C8B-B14F-4D97-AF65-F5344CB8AC3E}">
        <p14:creationId xmlns:p14="http://schemas.microsoft.com/office/powerpoint/2010/main" val="14238407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Pig Execution Modes</a:t>
            </a:r>
          </a:p>
          <a:p>
            <a:pPr>
              <a:buFont typeface="Arial" panose="020B0604020202020204" pitchFamily="34" charset="0"/>
              <a:buChar char="•"/>
            </a:pPr>
            <a:r>
              <a:rPr lang="en-US" b="1" dirty="0"/>
              <a:t>Local Mode</a:t>
            </a:r>
            <a:br>
              <a:rPr lang="en-US" dirty="0"/>
            </a:br>
            <a:r>
              <a:rPr lang="en-US" dirty="0"/>
              <a:t>Runs on a single machine using the local file system.</a:t>
            </a:r>
            <a:br>
              <a:rPr lang="en-US" dirty="0"/>
            </a:br>
            <a:r>
              <a:rPr lang="en-US" dirty="0"/>
              <a:t>Great for testing small scripts or learning Pig.</a:t>
            </a:r>
          </a:p>
          <a:p>
            <a:pPr>
              <a:buFont typeface="Arial" panose="020B0604020202020204" pitchFamily="34" charset="0"/>
              <a:buChar char="•"/>
            </a:pPr>
            <a:r>
              <a:rPr lang="en-US" b="1" dirty="0"/>
              <a:t>MapReduce Mode (or Hadoop Mode)</a:t>
            </a:r>
            <a:br>
              <a:rPr lang="en-US" dirty="0"/>
            </a:br>
            <a:r>
              <a:rPr lang="en-US" dirty="0"/>
              <a:t>Runs on a Hadoop cluster and processes large datasets.</a:t>
            </a:r>
            <a:br>
              <a:rPr lang="en-US" dirty="0"/>
            </a:br>
            <a:r>
              <a:rPr lang="en-US" dirty="0"/>
              <a:t>Uses HDFS and launches MapReduce jobs behind the scenes.</a:t>
            </a:r>
          </a:p>
          <a:p>
            <a:pPr>
              <a:buFont typeface="Arial" panose="020B0604020202020204" pitchFamily="34" charset="0"/>
              <a:buChar char="•"/>
            </a:pPr>
            <a:r>
              <a:rPr lang="en-US" dirty="0"/>
              <a:t>You can switch modes easily depending on the data size and setup.</a:t>
            </a:r>
          </a:p>
          <a:p>
            <a:endParaRPr lang="en-IN" dirty="0"/>
          </a:p>
        </p:txBody>
      </p:sp>
      <p:sp>
        <p:nvSpPr>
          <p:cNvPr id="4" name="Slide Number Placeholder 3"/>
          <p:cNvSpPr>
            <a:spLocks noGrp="1"/>
          </p:cNvSpPr>
          <p:nvPr>
            <p:ph type="sldNum" sz="quarter" idx="5"/>
          </p:nvPr>
        </p:nvSpPr>
        <p:spPr/>
        <p:txBody>
          <a:bodyPr/>
          <a:lstStyle/>
          <a:p>
            <a:fld id="{9A38C489-13BF-45D4-B597-7120E902CE3E}" type="slidenum">
              <a:rPr lang="en-IN" smtClean="0"/>
              <a:t>11</a:t>
            </a:fld>
            <a:endParaRPr lang="en-IN"/>
          </a:p>
        </p:txBody>
      </p:sp>
    </p:spTree>
    <p:extLst>
      <p:ext uri="{BB962C8B-B14F-4D97-AF65-F5344CB8AC3E}">
        <p14:creationId xmlns:p14="http://schemas.microsoft.com/office/powerpoint/2010/main" val="7927376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5/23/2025</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hyperlink" Target="https://www.qubole.com/wp-content/uploads/2014/01/Pig-Cheat-Sheet.pdf" TargetMode="External"/><Relationship Id="rId3" Type="http://schemas.openxmlformats.org/officeDocument/2006/relationships/hyperlink" Target="https://pig.apache.org/docs/latest" TargetMode="External"/><Relationship Id="rId7" Type="http://schemas.openxmlformats.org/officeDocument/2006/relationships/hyperlink" Target="https://www.tutorialspoint.com/apache_pig/apache_pig_installation.htm"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hyperlink" Target="https://www.tutorialspoint.com/apache_pig/apache_pig_running_scripts.htm" TargetMode="External"/><Relationship Id="rId5" Type="http://schemas.openxmlformats.org/officeDocument/2006/relationships/hyperlink" Target="https://www.tutorialspoint.com/apache_pig/pig_latin_basics.htm" TargetMode="External"/><Relationship Id="rId4" Type="http://schemas.openxmlformats.org/officeDocument/2006/relationships/hyperlink" Target="https://www.tutorialspoint.com/apache_pig/index.htm" TargetMode="External"/><Relationship Id="rId9" Type="http://schemas.openxmlformats.org/officeDocument/2006/relationships/hyperlink" Target="https://www.github.com/pnarun/ApachePIG"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www.linkedin.com/in/pnarun" TargetMode="External"/><Relationship Id="rId2" Type="http://schemas.openxmlformats.org/officeDocument/2006/relationships/hyperlink" Target="mailto:arunpn866@gmail.com" TargetMode="External"/><Relationship Id="rId1" Type="http://schemas.openxmlformats.org/officeDocument/2006/relationships/slideLayout" Target="../slideLayouts/slideLayout13.xml"/><Relationship Id="rId4" Type="http://schemas.openxmlformats.org/officeDocument/2006/relationships/hyperlink" Target="https://www.github.com/pnarun"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F069-9414-46D8-BFC3-36F01B129C47}"/>
              </a:ext>
            </a:extLst>
          </p:cNvPr>
          <p:cNvSpPr>
            <a:spLocks noGrp="1"/>
          </p:cNvSpPr>
          <p:nvPr>
            <p:ph type="ctrTitle"/>
          </p:nvPr>
        </p:nvSpPr>
        <p:spPr/>
        <p:txBody>
          <a:bodyPr/>
          <a:lstStyle/>
          <a:p>
            <a:r>
              <a:rPr lang="en-US" dirty="0"/>
              <a:t> Apache PIG</a:t>
            </a:r>
            <a:endParaRPr lang="en-IN" dirty="0"/>
          </a:p>
        </p:txBody>
      </p:sp>
      <p:sp>
        <p:nvSpPr>
          <p:cNvPr id="3" name="Subtitle 2">
            <a:extLst>
              <a:ext uri="{FF2B5EF4-FFF2-40B4-BE49-F238E27FC236}">
                <a16:creationId xmlns:a16="http://schemas.microsoft.com/office/drawing/2014/main" id="{AFF9BF65-13DD-4BAD-B344-B323ED836827}"/>
              </a:ext>
            </a:extLst>
          </p:cNvPr>
          <p:cNvSpPr>
            <a:spLocks noGrp="1"/>
          </p:cNvSpPr>
          <p:nvPr>
            <p:ph type="subTitle" idx="1"/>
          </p:nvPr>
        </p:nvSpPr>
        <p:spPr>
          <a:xfrm>
            <a:off x="3962399" y="4385731"/>
            <a:ext cx="7197726" cy="1405467"/>
          </a:xfrm>
        </p:spPr>
        <p:txBody>
          <a:bodyPr/>
          <a:lstStyle/>
          <a:p>
            <a:r>
              <a:rPr lang="en-US" dirty="0"/>
              <a:t>-Arun P N</a:t>
            </a:r>
            <a:endParaRPr lang="en-IN" dirty="0"/>
          </a:p>
        </p:txBody>
      </p:sp>
    </p:spTree>
    <p:extLst>
      <p:ext uri="{BB962C8B-B14F-4D97-AF65-F5344CB8AC3E}">
        <p14:creationId xmlns:p14="http://schemas.microsoft.com/office/powerpoint/2010/main" val="3166175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F4714-D4BD-4897-8A77-927C7B6AA489}"/>
              </a:ext>
            </a:extLst>
          </p:cNvPr>
          <p:cNvSpPr>
            <a:spLocks noGrp="1"/>
          </p:cNvSpPr>
          <p:nvPr>
            <p:ph type="title"/>
          </p:nvPr>
        </p:nvSpPr>
        <p:spPr/>
        <p:txBody>
          <a:bodyPr/>
          <a:lstStyle/>
          <a:p>
            <a:r>
              <a:rPr lang="en-US" dirty="0"/>
              <a:t>BENFITS OF APACHE PIG</a:t>
            </a:r>
            <a:endParaRPr lang="en-IN" dirty="0"/>
          </a:p>
        </p:txBody>
      </p:sp>
      <p:sp>
        <p:nvSpPr>
          <p:cNvPr id="3" name="Content Placeholder 2">
            <a:extLst>
              <a:ext uri="{FF2B5EF4-FFF2-40B4-BE49-F238E27FC236}">
                <a16:creationId xmlns:a16="http://schemas.microsoft.com/office/drawing/2014/main" id="{F8434F4B-CB4D-43F6-94E3-81605142AC8B}"/>
              </a:ext>
            </a:extLst>
          </p:cNvPr>
          <p:cNvSpPr>
            <a:spLocks noGrp="1"/>
          </p:cNvSpPr>
          <p:nvPr>
            <p:ph idx="1"/>
          </p:nvPr>
        </p:nvSpPr>
        <p:spPr/>
        <p:txBody>
          <a:bodyPr anchor="t"/>
          <a:lstStyle/>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Simplifies complex data processing</a:t>
            </a:r>
            <a:r>
              <a:rPr lang="en-IN" sz="1800" dirty="0">
                <a:effectLst/>
                <a:latin typeface="Times New Roman" panose="02020603050405020304" pitchFamily="18" charset="0"/>
                <a:ea typeface="Times New Roman" panose="02020603050405020304" pitchFamily="18" charset="0"/>
              </a:rPr>
              <a:t> without writing Java</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Uses </a:t>
            </a:r>
            <a:r>
              <a:rPr lang="en-IN" sz="1800" b="1" dirty="0">
                <a:effectLst/>
                <a:latin typeface="Times New Roman" panose="02020603050405020304" pitchFamily="18" charset="0"/>
                <a:ea typeface="Times New Roman" panose="02020603050405020304" pitchFamily="18" charset="0"/>
              </a:rPr>
              <a:t>Pig Latin</a:t>
            </a:r>
            <a:r>
              <a:rPr lang="en-IN" sz="1800" dirty="0">
                <a:effectLst/>
                <a:latin typeface="Times New Roman" panose="02020603050405020304" pitchFamily="18" charset="0"/>
                <a:ea typeface="Times New Roman" panose="02020603050405020304" pitchFamily="18" charset="0"/>
              </a:rPr>
              <a:t>, which is easy to learn and use</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Supports </a:t>
            </a:r>
            <a:r>
              <a:rPr lang="en-IN" sz="1800" b="1" dirty="0">
                <a:effectLst/>
                <a:latin typeface="Times New Roman" panose="02020603050405020304" pitchFamily="18" charset="0"/>
                <a:ea typeface="Times New Roman" panose="02020603050405020304" pitchFamily="18" charset="0"/>
              </a:rPr>
              <a:t>parallel data processing</a:t>
            </a:r>
            <a:r>
              <a:rPr lang="en-IN" sz="1800" dirty="0">
                <a:effectLst/>
                <a:latin typeface="Times New Roman" panose="02020603050405020304" pitchFamily="18" charset="0"/>
                <a:ea typeface="Times New Roman" panose="02020603050405020304" pitchFamily="18" charset="0"/>
              </a:rPr>
              <a:t> via Hadoop</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Great for </a:t>
            </a:r>
            <a:r>
              <a:rPr lang="en-IN" sz="1800" b="1" dirty="0">
                <a:effectLst/>
                <a:latin typeface="Times New Roman" panose="02020603050405020304" pitchFamily="18" charset="0"/>
                <a:ea typeface="Times New Roman" panose="02020603050405020304" pitchFamily="18" charset="0"/>
              </a:rPr>
              <a:t>ETL tasks</a:t>
            </a:r>
            <a:r>
              <a:rPr lang="en-IN" sz="1800" dirty="0">
                <a:effectLst/>
                <a:latin typeface="Times New Roman" panose="02020603050405020304" pitchFamily="18" charset="0"/>
                <a:ea typeface="Times New Roman" panose="02020603050405020304" pitchFamily="18" charset="0"/>
              </a:rPr>
              <a:t>, data cleaning, and transformations</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Flexible – handles </a:t>
            </a:r>
            <a:r>
              <a:rPr lang="en-IN" sz="1800" b="1" dirty="0">
                <a:effectLst/>
                <a:latin typeface="Times New Roman" panose="02020603050405020304" pitchFamily="18" charset="0"/>
                <a:ea typeface="Times New Roman" panose="02020603050405020304" pitchFamily="18" charset="0"/>
              </a:rPr>
              <a:t>structured, semi-structured, and unstructured data</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Enables rapid </a:t>
            </a:r>
            <a:r>
              <a:rPr lang="en-IN" sz="1800" b="1" dirty="0">
                <a:effectLst/>
                <a:latin typeface="Times New Roman" panose="02020603050405020304" pitchFamily="18" charset="0"/>
                <a:ea typeface="Times New Roman" panose="02020603050405020304" pitchFamily="18" charset="0"/>
              </a:rPr>
              <a:t>development and prototyping</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Easily integrates with </a:t>
            </a:r>
            <a:r>
              <a:rPr lang="en-IN" sz="1800" b="1" dirty="0">
                <a:effectLst/>
                <a:latin typeface="Times New Roman" panose="02020603050405020304" pitchFamily="18" charset="0"/>
                <a:ea typeface="Times New Roman" panose="02020603050405020304" pitchFamily="18" charset="0"/>
              </a:rPr>
              <a:t>HDFS, HBase, Hive, and UDFs</a:t>
            </a:r>
            <a:endParaRPr lang="en-IN" sz="1800" dirty="0">
              <a:effectLst/>
              <a:latin typeface="Times New Roman" panose="02020603050405020304" pitchFamily="18" charset="0"/>
              <a:ea typeface="Times New Roman" panose="02020603050405020304" pitchFamily="18" charset="0"/>
            </a:endParaRPr>
          </a:p>
          <a:p>
            <a:endParaRPr lang="en-IN" dirty="0"/>
          </a:p>
          <a:p>
            <a:endParaRPr lang="en-IN" dirty="0"/>
          </a:p>
        </p:txBody>
      </p:sp>
    </p:spTree>
    <p:extLst>
      <p:ext uri="{BB962C8B-B14F-4D97-AF65-F5344CB8AC3E}">
        <p14:creationId xmlns:p14="http://schemas.microsoft.com/office/powerpoint/2010/main" val="32846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3B7EB-C705-4DBB-89BA-1B3D5B4CCFF2}"/>
              </a:ext>
            </a:extLst>
          </p:cNvPr>
          <p:cNvSpPr>
            <a:spLocks noGrp="1"/>
          </p:cNvSpPr>
          <p:nvPr>
            <p:ph type="title"/>
          </p:nvPr>
        </p:nvSpPr>
        <p:spPr/>
        <p:txBody>
          <a:bodyPr/>
          <a:lstStyle/>
          <a:p>
            <a:r>
              <a:rPr lang="en-US" dirty="0"/>
              <a:t>PIG EXECUTION MODES: LOCAL VS MAPREDUCE</a:t>
            </a:r>
            <a:endParaRPr lang="en-IN" dirty="0"/>
          </a:p>
        </p:txBody>
      </p:sp>
      <p:sp>
        <p:nvSpPr>
          <p:cNvPr id="3" name="Content Placeholder 2">
            <a:extLst>
              <a:ext uri="{FF2B5EF4-FFF2-40B4-BE49-F238E27FC236}">
                <a16:creationId xmlns:a16="http://schemas.microsoft.com/office/drawing/2014/main" id="{AD024FA0-4E10-461A-B8E8-9B5D27D99261}"/>
              </a:ext>
            </a:extLst>
          </p:cNvPr>
          <p:cNvSpPr>
            <a:spLocks noGrp="1"/>
          </p:cNvSpPr>
          <p:nvPr>
            <p:ph idx="1"/>
          </p:nvPr>
        </p:nvSpPr>
        <p:spPr/>
        <p:txBody>
          <a:bodyPr/>
          <a:lstStyle/>
          <a:p>
            <a:pPr>
              <a:buFont typeface="Arial" panose="020B0604020202020204" pitchFamily="34" charset="0"/>
              <a:buChar char="•"/>
            </a:pPr>
            <a:r>
              <a:rPr lang="en-US" b="1" dirty="0"/>
              <a:t>Local Mode</a:t>
            </a:r>
            <a:br>
              <a:rPr lang="en-US" dirty="0"/>
            </a:br>
            <a:r>
              <a:rPr lang="en-US" dirty="0"/>
              <a:t>Runs on a single machine using the local file system.</a:t>
            </a:r>
            <a:br>
              <a:rPr lang="en-US" dirty="0"/>
            </a:br>
            <a:r>
              <a:rPr lang="en-US" dirty="0"/>
              <a:t>Great for testing small scripts or learning Pig.</a:t>
            </a:r>
          </a:p>
          <a:p>
            <a:pPr>
              <a:buFont typeface="Arial" panose="020B0604020202020204" pitchFamily="34" charset="0"/>
              <a:buChar char="•"/>
            </a:pPr>
            <a:r>
              <a:rPr lang="en-US" b="1" dirty="0"/>
              <a:t>MapReduce Mode (or Hadoop Mode)</a:t>
            </a:r>
            <a:br>
              <a:rPr lang="en-US" dirty="0"/>
            </a:br>
            <a:r>
              <a:rPr lang="en-US" dirty="0"/>
              <a:t>Runs on a Hadoop cluster and processes large datasets.</a:t>
            </a:r>
            <a:br>
              <a:rPr lang="en-US" dirty="0"/>
            </a:br>
            <a:r>
              <a:rPr lang="en-US" dirty="0"/>
              <a:t>Uses HDFS and launches MapReduce jobs behind the scenes.</a:t>
            </a:r>
          </a:p>
          <a:p>
            <a:pPr>
              <a:buFont typeface="Arial" panose="020B0604020202020204" pitchFamily="34" charset="0"/>
              <a:buChar char="•"/>
            </a:pPr>
            <a:r>
              <a:rPr lang="en-US" dirty="0"/>
              <a:t>You can switch modes easily depending on the data size and setup.</a:t>
            </a:r>
          </a:p>
        </p:txBody>
      </p:sp>
    </p:spTree>
    <p:extLst>
      <p:ext uri="{BB962C8B-B14F-4D97-AF65-F5344CB8AC3E}">
        <p14:creationId xmlns:p14="http://schemas.microsoft.com/office/powerpoint/2010/main" val="3082167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A5EAE-0550-4685-A904-669AE23DC005}"/>
              </a:ext>
            </a:extLst>
          </p:cNvPr>
          <p:cNvSpPr>
            <a:spLocks noGrp="1"/>
          </p:cNvSpPr>
          <p:nvPr>
            <p:ph type="title"/>
          </p:nvPr>
        </p:nvSpPr>
        <p:spPr/>
        <p:txBody>
          <a:bodyPr/>
          <a:lstStyle/>
          <a:p>
            <a:r>
              <a:rPr lang="en-US" dirty="0"/>
              <a:t>PIG LATIN LANGUAGE BASICS</a:t>
            </a:r>
            <a:endParaRPr lang="en-IN" dirty="0"/>
          </a:p>
        </p:txBody>
      </p:sp>
      <p:sp>
        <p:nvSpPr>
          <p:cNvPr id="3" name="Content Placeholder 2">
            <a:extLst>
              <a:ext uri="{FF2B5EF4-FFF2-40B4-BE49-F238E27FC236}">
                <a16:creationId xmlns:a16="http://schemas.microsoft.com/office/drawing/2014/main" id="{9A7939AF-B16D-42AE-B2AB-B66277857A6C}"/>
              </a:ext>
            </a:extLst>
          </p:cNvPr>
          <p:cNvSpPr>
            <a:spLocks noGrp="1"/>
          </p:cNvSpPr>
          <p:nvPr>
            <p:ph idx="1"/>
          </p:nvPr>
        </p:nvSpPr>
        <p:spPr/>
        <p:txBody>
          <a:bodyPr/>
          <a:lstStyle/>
          <a:p>
            <a:pPr>
              <a:buFont typeface="Arial" panose="020B0604020202020204" pitchFamily="34" charset="0"/>
              <a:buChar char="•"/>
            </a:pPr>
            <a:r>
              <a:rPr lang="en-US" b="1" dirty="0"/>
              <a:t>Pig Latin</a:t>
            </a:r>
            <a:r>
              <a:rPr lang="en-US" dirty="0"/>
              <a:t> is a scripting language used in Apache Pig.</a:t>
            </a:r>
          </a:p>
          <a:p>
            <a:pPr>
              <a:buFont typeface="Arial" panose="020B0604020202020204" pitchFamily="34" charset="0"/>
              <a:buChar char="•"/>
            </a:pPr>
            <a:r>
              <a:rPr lang="en-US" dirty="0"/>
              <a:t>It works step-by-step—load data, process it, and store the results.</a:t>
            </a:r>
          </a:p>
          <a:p>
            <a:pPr>
              <a:buFont typeface="Arial" panose="020B0604020202020204" pitchFamily="34" charset="0"/>
              <a:buChar char="•"/>
            </a:pPr>
            <a:r>
              <a:rPr lang="en-US" dirty="0"/>
              <a:t>Each step is a command like: LOAD, FILTER, GROUP, FOREACH, DUMP.</a:t>
            </a:r>
          </a:p>
          <a:p>
            <a:pPr>
              <a:buFont typeface="Arial" panose="020B0604020202020204" pitchFamily="34" charset="0"/>
              <a:buChar char="•"/>
            </a:pPr>
            <a:r>
              <a:rPr lang="en-US" dirty="0"/>
              <a:t>Think of it like writing instructions in plain language for handling data.</a:t>
            </a:r>
          </a:p>
          <a:p>
            <a:pPr>
              <a:buFont typeface="Arial" panose="020B0604020202020204" pitchFamily="34" charset="0"/>
              <a:buChar char="•"/>
            </a:pPr>
            <a:r>
              <a:rPr lang="en-US" dirty="0"/>
              <a:t>It’s easy to learn and much shorter than Java code.</a:t>
            </a:r>
          </a:p>
        </p:txBody>
      </p:sp>
    </p:spTree>
    <p:extLst>
      <p:ext uri="{BB962C8B-B14F-4D97-AF65-F5344CB8AC3E}">
        <p14:creationId xmlns:p14="http://schemas.microsoft.com/office/powerpoint/2010/main" val="673810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3DD46-FCFF-4A54-9DED-F6EAF903BD32}"/>
              </a:ext>
            </a:extLst>
          </p:cNvPr>
          <p:cNvSpPr>
            <a:spLocks noGrp="1"/>
          </p:cNvSpPr>
          <p:nvPr>
            <p:ph type="title"/>
          </p:nvPr>
        </p:nvSpPr>
        <p:spPr/>
        <p:txBody>
          <a:bodyPr/>
          <a:lstStyle/>
          <a:p>
            <a:r>
              <a:rPr lang="en-US" dirty="0"/>
              <a:t>DATA TYPES IN PIG</a:t>
            </a:r>
            <a:endParaRPr lang="en-IN" dirty="0"/>
          </a:p>
        </p:txBody>
      </p:sp>
      <p:sp>
        <p:nvSpPr>
          <p:cNvPr id="3" name="Content Placeholder 2">
            <a:extLst>
              <a:ext uri="{FF2B5EF4-FFF2-40B4-BE49-F238E27FC236}">
                <a16:creationId xmlns:a16="http://schemas.microsoft.com/office/drawing/2014/main" id="{BE562DA5-0EB6-488E-BFF8-21D3DCC7E21F}"/>
              </a:ext>
            </a:extLst>
          </p:cNvPr>
          <p:cNvSpPr>
            <a:spLocks noGrp="1"/>
          </p:cNvSpPr>
          <p:nvPr>
            <p:ph idx="1"/>
          </p:nvPr>
        </p:nvSpPr>
        <p:spPr/>
        <p:txBody>
          <a:bodyPr/>
          <a:lstStyle/>
          <a:p>
            <a:pPr>
              <a:buFont typeface="Arial" panose="020B0604020202020204" pitchFamily="34" charset="0"/>
              <a:buChar char="•"/>
            </a:pPr>
            <a:r>
              <a:rPr lang="en-US" dirty="0"/>
              <a:t>Pig supports simple types like </a:t>
            </a:r>
            <a:r>
              <a:rPr lang="en-US" b="1" dirty="0"/>
              <a:t>int, long, float, double, </a:t>
            </a:r>
            <a:r>
              <a:rPr lang="en-US" b="1" dirty="0" err="1"/>
              <a:t>chararray</a:t>
            </a:r>
            <a:r>
              <a:rPr lang="en-US" dirty="0"/>
              <a:t> (string), and </a:t>
            </a:r>
            <a:r>
              <a:rPr lang="en-US" b="1" dirty="0" err="1"/>
              <a:t>bytearray</a:t>
            </a:r>
            <a:r>
              <a:rPr lang="en-US" dirty="0"/>
              <a:t>.</a:t>
            </a:r>
          </a:p>
          <a:p>
            <a:pPr>
              <a:buFont typeface="Arial" panose="020B0604020202020204" pitchFamily="34" charset="0"/>
              <a:buChar char="•"/>
            </a:pPr>
            <a:r>
              <a:rPr lang="en-US" dirty="0"/>
              <a:t>It also supports complex types that help handle structured data:</a:t>
            </a:r>
          </a:p>
          <a:p>
            <a:pPr marL="742950" lvl="1" indent="-285750">
              <a:buFont typeface="Arial" panose="020B0604020202020204" pitchFamily="34" charset="0"/>
              <a:buChar char="•"/>
            </a:pPr>
            <a:r>
              <a:rPr lang="en-US" b="1" dirty="0"/>
              <a:t>Tuple</a:t>
            </a:r>
            <a:r>
              <a:rPr lang="en-US" dirty="0"/>
              <a:t> – like a row (e.g., (1, ‘ABC'))</a:t>
            </a:r>
          </a:p>
          <a:p>
            <a:pPr marL="742950" lvl="1" indent="-285750">
              <a:buFont typeface="Arial" panose="020B0604020202020204" pitchFamily="34" charset="0"/>
              <a:buChar char="•"/>
            </a:pPr>
            <a:r>
              <a:rPr lang="en-US" b="1" dirty="0"/>
              <a:t>Bag</a:t>
            </a:r>
            <a:r>
              <a:rPr lang="en-US" dirty="0"/>
              <a:t> – a collection of tuples (like a table)</a:t>
            </a:r>
          </a:p>
          <a:p>
            <a:pPr marL="742950" lvl="1" indent="-285750">
              <a:buFont typeface="Arial" panose="020B0604020202020204" pitchFamily="34" charset="0"/>
              <a:buChar char="•"/>
            </a:pPr>
            <a:r>
              <a:rPr lang="en-US" b="1" dirty="0"/>
              <a:t>Map</a:t>
            </a:r>
            <a:r>
              <a:rPr lang="en-US" dirty="0"/>
              <a:t> – key-value pairs (e.g., ['</a:t>
            </a:r>
            <a:r>
              <a:rPr lang="en-US" dirty="0" err="1"/>
              <a:t>name’#’ABC</a:t>
            </a:r>
            <a:r>
              <a:rPr lang="en-US" dirty="0"/>
              <a:t>'])</a:t>
            </a:r>
          </a:p>
          <a:p>
            <a:pPr>
              <a:buFont typeface="Arial" panose="020B0604020202020204" pitchFamily="34" charset="0"/>
              <a:buChar char="•"/>
            </a:pPr>
            <a:r>
              <a:rPr lang="en-US" dirty="0"/>
              <a:t>These types make it easier to work with nested and semi-structured data.</a:t>
            </a:r>
          </a:p>
        </p:txBody>
      </p:sp>
    </p:spTree>
    <p:extLst>
      <p:ext uri="{BB962C8B-B14F-4D97-AF65-F5344CB8AC3E}">
        <p14:creationId xmlns:p14="http://schemas.microsoft.com/office/powerpoint/2010/main" val="1380530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E8D2F-2E60-4DC4-8CA9-E8192696F01E}"/>
              </a:ext>
            </a:extLst>
          </p:cNvPr>
          <p:cNvSpPr>
            <a:spLocks noGrp="1"/>
          </p:cNvSpPr>
          <p:nvPr>
            <p:ph type="title"/>
          </p:nvPr>
        </p:nvSpPr>
        <p:spPr/>
        <p:txBody>
          <a:bodyPr/>
          <a:lstStyle/>
          <a:p>
            <a:r>
              <a:rPr lang="en-US" dirty="0"/>
              <a:t>GETTING STARTED WITH PIG</a:t>
            </a:r>
            <a:endParaRPr lang="en-IN" dirty="0"/>
          </a:p>
        </p:txBody>
      </p:sp>
      <p:sp>
        <p:nvSpPr>
          <p:cNvPr id="3" name="Content Placeholder 2">
            <a:extLst>
              <a:ext uri="{FF2B5EF4-FFF2-40B4-BE49-F238E27FC236}">
                <a16:creationId xmlns:a16="http://schemas.microsoft.com/office/drawing/2014/main" id="{3B6FE68B-9C7C-4E93-BDB5-AD4DD60F7D6C}"/>
              </a:ext>
            </a:extLst>
          </p:cNvPr>
          <p:cNvSpPr>
            <a:spLocks noGrp="1"/>
          </p:cNvSpPr>
          <p:nvPr>
            <p:ph idx="1"/>
          </p:nvPr>
        </p:nvSpPr>
        <p:spPr>
          <a:xfrm>
            <a:off x="685801" y="2142067"/>
            <a:ext cx="10131425" cy="4106333"/>
          </a:xfrm>
        </p:spPr>
        <p:txBody>
          <a:bodyPr anchor="t">
            <a:normAutofit/>
          </a:bodyPr>
          <a:lstStyle/>
          <a:p>
            <a:r>
              <a:rPr lang="en-IN" sz="1600" b="1" dirty="0">
                <a:effectLst/>
                <a:latin typeface="Times New Roman" panose="02020603050405020304" pitchFamily="18" charset="0"/>
                <a:ea typeface="Times New Roman" panose="02020603050405020304" pitchFamily="18" charset="0"/>
              </a:rPr>
              <a:t>Getting Started with Pig Latin</a:t>
            </a:r>
          </a:p>
          <a:p>
            <a:pPr marL="342900" lvl="0" indent="-342900">
              <a:buSzPts val="1000"/>
              <a:buFont typeface="Symbol" panose="05050102010706020507" pitchFamily="18" charset="2"/>
              <a:buChar char=""/>
              <a:tabLst>
                <a:tab pos="457200" algn="l"/>
              </a:tabLst>
            </a:pPr>
            <a:r>
              <a:rPr lang="en-IN" sz="1600" b="1" dirty="0">
                <a:effectLst/>
                <a:latin typeface="Times New Roman" panose="02020603050405020304" pitchFamily="18" charset="0"/>
                <a:ea typeface="Times New Roman" panose="02020603050405020304" pitchFamily="18" charset="0"/>
              </a:rPr>
              <a:t>Pig Latin</a:t>
            </a:r>
            <a:r>
              <a:rPr lang="en-IN" sz="1600" dirty="0">
                <a:effectLst/>
                <a:latin typeface="Times New Roman" panose="02020603050405020304" pitchFamily="18" charset="0"/>
                <a:ea typeface="Times New Roman" panose="02020603050405020304" pitchFamily="18" charset="0"/>
              </a:rPr>
              <a:t> is a simple scripting language for data flows</a:t>
            </a:r>
          </a:p>
          <a:p>
            <a:pPr marL="342900" lvl="0" indent="-342900">
              <a:buSzPts val="1000"/>
              <a:buFont typeface="Symbol" panose="05050102010706020507" pitchFamily="18" charset="2"/>
              <a:buChar char=""/>
              <a:tabLst>
                <a:tab pos="457200" algn="l"/>
              </a:tabLst>
            </a:pPr>
            <a:r>
              <a:rPr lang="en-IN" sz="1600" dirty="0">
                <a:effectLst/>
                <a:latin typeface="Times New Roman" panose="02020603050405020304" pitchFamily="18" charset="0"/>
                <a:ea typeface="Times New Roman" panose="02020603050405020304" pitchFamily="18" charset="0"/>
              </a:rPr>
              <a:t>Works with </a:t>
            </a:r>
            <a:r>
              <a:rPr lang="en-IN" sz="1600" b="1" dirty="0">
                <a:effectLst/>
                <a:latin typeface="Times New Roman" panose="02020603050405020304" pitchFamily="18" charset="0"/>
                <a:ea typeface="Times New Roman" panose="02020603050405020304" pitchFamily="18" charset="0"/>
              </a:rPr>
              <a:t>relations</a:t>
            </a:r>
            <a:r>
              <a:rPr lang="en-IN" sz="1600" dirty="0">
                <a:effectLst/>
                <a:latin typeface="Times New Roman" panose="02020603050405020304" pitchFamily="18" charset="0"/>
                <a:ea typeface="Times New Roman" panose="02020603050405020304" pitchFamily="18" charset="0"/>
              </a:rPr>
              <a:t> (similar to tables)</a:t>
            </a:r>
          </a:p>
          <a:p>
            <a:pPr marL="342900" lvl="0" indent="-342900">
              <a:buSzPts val="1000"/>
              <a:buFont typeface="Symbol" panose="05050102010706020507" pitchFamily="18" charset="2"/>
              <a:buChar char=""/>
              <a:tabLst>
                <a:tab pos="457200" algn="l"/>
              </a:tabLst>
            </a:pPr>
            <a:r>
              <a:rPr lang="en-IN" sz="1600" dirty="0">
                <a:effectLst/>
                <a:latin typeface="Times New Roman" panose="02020603050405020304" pitchFamily="18" charset="0"/>
                <a:ea typeface="Times New Roman" panose="02020603050405020304" pitchFamily="18" charset="0"/>
              </a:rPr>
              <a:t>Common steps:</a:t>
            </a:r>
          </a:p>
          <a:p>
            <a:pPr marL="742950" lvl="1" indent="-285750">
              <a:buSzPts val="1000"/>
              <a:buFont typeface="Courier New" panose="02070309020205020404" pitchFamily="49" charset="0"/>
              <a:buChar char="o"/>
              <a:tabLst>
                <a:tab pos="914400" algn="l"/>
              </a:tabLst>
            </a:pP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LOAD</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data from HDFS</a:t>
            </a:r>
          </a:p>
          <a:p>
            <a:pPr marL="742950" lvl="1" indent="-285750">
              <a:buSzPts val="1000"/>
              <a:buFont typeface="Courier New" panose="02070309020205020404" pitchFamily="49" charset="0"/>
              <a:buChar char="o"/>
              <a:tabLst>
                <a:tab pos="914400" algn="l"/>
              </a:tabLst>
            </a:pP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FILTER</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FOREACH</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GROUP</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JOIN</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etc.</a:t>
            </a:r>
          </a:p>
          <a:p>
            <a:pPr marL="742950" lvl="1" indent="-285750">
              <a:buSzPts val="1000"/>
              <a:buFont typeface="Courier New" panose="02070309020205020404" pitchFamily="49" charset="0"/>
              <a:buChar char="o"/>
              <a:tabLst>
                <a:tab pos="914400" algn="l"/>
              </a:tabLst>
            </a:pP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DUMP</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or </a:t>
            </a:r>
            <a:r>
              <a:rPr lang="en-IN" b="1" dirty="0">
                <a:effectLst/>
                <a:latin typeface="Times New Roman" panose="02020603050405020304" pitchFamily="18" charset="0"/>
                <a:ea typeface="Times New Roman" panose="02020603050405020304" pitchFamily="18" charset="0"/>
                <a:cs typeface="Times New Roman" panose="02020603050405020304" pitchFamily="18" charset="0"/>
              </a:rPr>
              <a:t>STORE</a:t>
            </a:r>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 results</a:t>
            </a:r>
          </a:p>
          <a:p>
            <a:pPr marL="342900" lvl="0" indent="-342900">
              <a:buSzPts val="1000"/>
              <a:buFont typeface="Symbol" panose="05050102010706020507" pitchFamily="18" charset="2"/>
              <a:buChar char=""/>
              <a:tabLst>
                <a:tab pos="457200" algn="l"/>
              </a:tabLst>
            </a:pPr>
            <a:r>
              <a:rPr lang="en-IN" sz="1600" dirty="0">
                <a:effectLst/>
                <a:latin typeface="Times New Roman" panose="02020603050405020304" pitchFamily="18" charset="0"/>
                <a:ea typeface="Times New Roman" panose="02020603050405020304" pitchFamily="18" charset="0"/>
              </a:rPr>
              <a:t>Example:</a:t>
            </a:r>
          </a:p>
        </p:txBody>
      </p:sp>
      <p:pic>
        <p:nvPicPr>
          <p:cNvPr id="5" name="Picture 4">
            <a:extLst>
              <a:ext uri="{FF2B5EF4-FFF2-40B4-BE49-F238E27FC236}">
                <a16:creationId xmlns:a16="http://schemas.microsoft.com/office/drawing/2014/main" id="{04CB3811-579B-4236-B38A-A8C221A21423}"/>
              </a:ext>
            </a:extLst>
          </p:cNvPr>
          <p:cNvPicPr>
            <a:picLocks noChangeAspect="1"/>
          </p:cNvPicPr>
          <p:nvPr/>
        </p:nvPicPr>
        <p:blipFill>
          <a:blip r:embed="rId3"/>
          <a:stretch>
            <a:fillRect/>
          </a:stretch>
        </p:blipFill>
        <p:spPr>
          <a:xfrm>
            <a:off x="1027491" y="5166253"/>
            <a:ext cx="8276166" cy="1465288"/>
          </a:xfrm>
          <a:prstGeom prst="rect">
            <a:avLst/>
          </a:prstGeom>
        </p:spPr>
      </p:pic>
    </p:spTree>
    <p:extLst>
      <p:ext uri="{BB962C8B-B14F-4D97-AF65-F5344CB8AC3E}">
        <p14:creationId xmlns:p14="http://schemas.microsoft.com/office/powerpoint/2010/main" val="1486935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6476D-3AB9-4514-9B6F-826938A5EF03}"/>
              </a:ext>
            </a:extLst>
          </p:cNvPr>
          <p:cNvSpPr>
            <a:spLocks noGrp="1"/>
          </p:cNvSpPr>
          <p:nvPr>
            <p:ph type="title"/>
          </p:nvPr>
        </p:nvSpPr>
        <p:spPr/>
        <p:txBody>
          <a:bodyPr/>
          <a:lstStyle/>
          <a:p>
            <a:r>
              <a:rPr lang="en-US" dirty="0"/>
              <a:t>OPERATORS IN PIG</a:t>
            </a:r>
            <a:endParaRPr lang="en-IN" dirty="0"/>
          </a:p>
        </p:txBody>
      </p:sp>
      <p:sp>
        <p:nvSpPr>
          <p:cNvPr id="3" name="Content Placeholder 2">
            <a:extLst>
              <a:ext uri="{FF2B5EF4-FFF2-40B4-BE49-F238E27FC236}">
                <a16:creationId xmlns:a16="http://schemas.microsoft.com/office/drawing/2014/main" id="{20ABB633-A5C3-46BF-9A1D-413AEBC72563}"/>
              </a:ext>
            </a:extLst>
          </p:cNvPr>
          <p:cNvSpPr>
            <a:spLocks noGrp="1"/>
          </p:cNvSpPr>
          <p:nvPr>
            <p:ph idx="1"/>
          </p:nvPr>
        </p:nvSpPr>
        <p:spPr/>
        <p:txBody>
          <a:bodyPr anchor="t">
            <a:normAutofit/>
          </a:bodyPr>
          <a:lstStyle/>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LOAD</a:t>
            </a:r>
            <a:r>
              <a:rPr lang="en-IN" sz="1800" dirty="0">
                <a:effectLst/>
                <a:latin typeface="Times New Roman" panose="02020603050405020304" pitchFamily="18" charset="0"/>
                <a:ea typeface="Times New Roman" panose="02020603050405020304" pitchFamily="18" charset="0"/>
              </a:rPr>
              <a:t>: Load data into a relation</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STORE</a:t>
            </a:r>
            <a:r>
              <a:rPr lang="en-IN" sz="1800" dirty="0">
                <a:effectLst/>
                <a:latin typeface="Times New Roman" panose="02020603050405020304" pitchFamily="18" charset="0"/>
                <a:ea typeface="Times New Roman" panose="02020603050405020304" pitchFamily="18" charset="0"/>
              </a:rPr>
              <a:t>: Save results to HDFS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FILTER</a:t>
            </a:r>
            <a:r>
              <a:rPr lang="en-IN" sz="1800" dirty="0">
                <a:effectLst/>
                <a:latin typeface="Times New Roman" panose="02020603050405020304" pitchFamily="18" charset="0"/>
                <a:ea typeface="Times New Roman" panose="02020603050405020304" pitchFamily="18" charset="0"/>
              </a:rPr>
              <a:t>: Select tuples based on conditions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FOREACH...GENERATE</a:t>
            </a:r>
            <a:r>
              <a:rPr lang="en-IN" sz="1800" dirty="0">
                <a:effectLst/>
                <a:latin typeface="Times New Roman" panose="02020603050405020304" pitchFamily="18" charset="0"/>
                <a:ea typeface="Times New Roman" panose="02020603050405020304" pitchFamily="18" charset="0"/>
              </a:rPr>
              <a:t>: Transform data or create new fields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GROUP</a:t>
            </a:r>
            <a:r>
              <a:rPr lang="en-IN" sz="1800" dirty="0">
                <a:effectLst/>
                <a:latin typeface="Times New Roman" panose="02020603050405020304" pitchFamily="18" charset="0"/>
                <a:ea typeface="Times New Roman" panose="02020603050405020304" pitchFamily="18" charset="0"/>
              </a:rPr>
              <a:t>: Group data by a field for aggregation</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JOIN</a:t>
            </a:r>
            <a:r>
              <a:rPr lang="en-IN" sz="1800" dirty="0">
                <a:effectLst/>
                <a:latin typeface="Times New Roman" panose="02020603050405020304" pitchFamily="18" charset="0"/>
                <a:ea typeface="Times New Roman" panose="02020603050405020304" pitchFamily="18" charset="0"/>
              </a:rPr>
              <a:t>: Combine data from two or more relations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ORDER</a:t>
            </a:r>
            <a:r>
              <a:rPr lang="en-IN" sz="1800" dirty="0">
                <a:effectLst/>
                <a:latin typeface="Times New Roman" panose="02020603050405020304" pitchFamily="18" charset="0"/>
                <a:ea typeface="Times New Roman" panose="02020603050405020304" pitchFamily="18" charset="0"/>
              </a:rPr>
              <a:t>: Sort data by specified fields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DISTINCT</a:t>
            </a:r>
            <a:r>
              <a:rPr lang="en-IN" sz="1800" dirty="0">
                <a:effectLst/>
                <a:latin typeface="Times New Roman" panose="02020603050405020304" pitchFamily="18" charset="0"/>
                <a:ea typeface="Times New Roman" panose="02020603050405020304" pitchFamily="18" charset="0"/>
              </a:rPr>
              <a:t>: Remove duplicate tuples</a:t>
            </a:r>
          </a:p>
          <a:p>
            <a:pPr marL="342900" lvl="0" indent="-342900">
              <a:buSzPts val="1000"/>
              <a:buFont typeface="Symbol" panose="05050102010706020507" pitchFamily="18" charset="2"/>
              <a:buChar char=""/>
              <a:tabLst>
                <a:tab pos="457200" algn="l"/>
              </a:tabLst>
            </a:pPr>
            <a:r>
              <a:rPr lang="en-IN" sz="1800" dirty="0">
                <a:effectLst/>
                <a:latin typeface="Times New Roman" panose="02020603050405020304" pitchFamily="18" charset="0"/>
                <a:ea typeface="Times New Roman" panose="02020603050405020304" pitchFamily="18" charset="0"/>
              </a:rPr>
              <a:t>Operators can be </a:t>
            </a:r>
            <a:r>
              <a:rPr lang="en-IN" sz="1800" b="1" dirty="0">
                <a:effectLst/>
                <a:latin typeface="Times New Roman" panose="02020603050405020304" pitchFamily="18" charset="0"/>
                <a:ea typeface="Times New Roman" panose="02020603050405020304" pitchFamily="18" charset="0"/>
              </a:rPr>
              <a:t>chained</a:t>
            </a:r>
            <a:r>
              <a:rPr lang="en-IN" sz="1800" dirty="0">
                <a:effectLst/>
                <a:latin typeface="Times New Roman" panose="02020603050405020304" pitchFamily="18" charset="0"/>
                <a:ea typeface="Times New Roman" panose="02020603050405020304" pitchFamily="18" charset="0"/>
              </a:rPr>
              <a:t> to build complex data flows</a:t>
            </a:r>
          </a:p>
        </p:txBody>
      </p:sp>
    </p:spTree>
    <p:extLst>
      <p:ext uri="{BB962C8B-B14F-4D97-AF65-F5344CB8AC3E}">
        <p14:creationId xmlns:p14="http://schemas.microsoft.com/office/powerpoint/2010/main" val="2150575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76C07-6D05-4C40-96B1-196D1484DCFE}"/>
              </a:ext>
            </a:extLst>
          </p:cNvPr>
          <p:cNvSpPr>
            <a:spLocks noGrp="1"/>
          </p:cNvSpPr>
          <p:nvPr>
            <p:ph type="title"/>
          </p:nvPr>
        </p:nvSpPr>
        <p:spPr/>
        <p:txBody>
          <a:bodyPr/>
          <a:lstStyle/>
          <a:p>
            <a:r>
              <a:rPr lang="en-US" dirty="0"/>
              <a:t>LOAD </a:t>
            </a:r>
            <a:endParaRPr lang="en-IN" dirty="0"/>
          </a:p>
        </p:txBody>
      </p:sp>
      <p:sp>
        <p:nvSpPr>
          <p:cNvPr id="3" name="Content Placeholder 2">
            <a:extLst>
              <a:ext uri="{FF2B5EF4-FFF2-40B4-BE49-F238E27FC236}">
                <a16:creationId xmlns:a16="http://schemas.microsoft.com/office/drawing/2014/main" id="{846A9DCE-E360-47F4-AF02-E94040FECEA0}"/>
              </a:ext>
            </a:extLst>
          </p:cNvPr>
          <p:cNvSpPr>
            <a:spLocks noGrp="1"/>
          </p:cNvSpPr>
          <p:nvPr>
            <p:ph idx="1"/>
          </p:nvPr>
        </p:nvSpPr>
        <p:spPr>
          <a:xfrm>
            <a:off x="685801" y="1651648"/>
            <a:ext cx="10131425" cy="3649133"/>
          </a:xfrm>
        </p:spPr>
        <p:txBody>
          <a:bodyPr/>
          <a:lstStyle/>
          <a:p>
            <a:pPr marL="171450" indent="-171450">
              <a:buFont typeface="Arial" panose="020B0604020202020204" pitchFamily="34" charset="0"/>
              <a:buChar char="•"/>
            </a:pPr>
            <a:r>
              <a:rPr lang="en-US" dirty="0"/>
              <a:t>The LOAD operator is used to </a:t>
            </a:r>
            <a:r>
              <a:rPr lang="en-US" b="1" dirty="0"/>
              <a:t>read data into Pig</a:t>
            </a:r>
            <a:r>
              <a:rPr lang="en-US" dirty="0"/>
              <a:t> from a file or HDFS.</a:t>
            </a:r>
          </a:p>
          <a:p>
            <a:pPr marL="171450" indent="-171450">
              <a:buFont typeface="Arial" panose="020B0604020202020204" pitchFamily="34" charset="0"/>
              <a:buChar char="•"/>
            </a:pPr>
            <a:r>
              <a:rPr lang="en-US" dirty="0"/>
              <a:t>You must specify the file path and optionally the schema (column names and types).</a:t>
            </a:r>
          </a:p>
          <a:p>
            <a:pPr marL="171450" indent="-171450">
              <a:buFont typeface="Arial" panose="020B0604020202020204" pitchFamily="34" charset="0"/>
              <a:buChar char="•"/>
            </a:pPr>
            <a:r>
              <a:rPr lang="en-US" dirty="0"/>
              <a:t>Pig doesn’t check the data when loading—it’s done lazily (when needed).</a:t>
            </a:r>
            <a:endParaRPr lang="en-IN" dirty="0"/>
          </a:p>
          <a:p>
            <a:pPr marL="171450" indent="-171450">
              <a:buFont typeface="Arial" panose="020B0604020202020204" pitchFamily="34" charset="0"/>
              <a:buChar char="•"/>
            </a:pPr>
            <a:r>
              <a:rPr lang="en-IN" dirty="0"/>
              <a:t>Example: </a:t>
            </a:r>
            <a:endParaRPr lang="en-US" dirty="0"/>
          </a:p>
        </p:txBody>
      </p:sp>
      <p:pic>
        <p:nvPicPr>
          <p:cNvPr id="5" name="Picture 4">
            <a:extLst>
              <a:ext uri="{FF2B5EF4-FFF2-40B4-BE49-F238E27FC236}">
                <a16:creationId xmlns:a16="http://schemas.microsoft.com/office/drawing/2014/main" id="{64845755-0B74-4D64-B44F-7840BC9CA3E0}"/>
              </a:ext>
            </a:extLst>
          </p:cNvPr>
          <p:cNvPicPr>
            <a:picLocks noChangeAspect="1"/>
          </p:cNvPicPr>
          <p:nvPr/>
        </p:nvPicPr>
        <p:blipFill>
          <a:blip r:embed="rId3"/>
          <a:stretch>
            <a:fillRect/>
          </a:stretch>
        </p:blipFill>
        <p:spPr>
          <a:xfrm>
            <a:off x="938048" y="4715932"/>
            <a:ext cx="9210779" cy="1075267"/>
          </a:xfrm>
          <a:prstGeom prst="rect">
            <a:avLst/>
          </a:prstGeom>
        </p:spPr>
      </p:pic>
    </p:spTree>
    <p:extLst>
      <p:ext uri="{BB962C8B-B14F-4D97-AF65-F5344CB8AC3E}">
        <p14:creationId xmlns:p14="http://schemas.microsoft.com/office/powerpoint/2010/main" val="2532478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3F3E1-3C77-4AAD-A9BC-9039434ED0DC}"/>
              </a:ext>
            </a:extLst>
          </p:cNvPr>
          <p:cNvSpPr>
            <a:spLocks noGrp="1"/>
          </p:cNvSpPr>
          <p:nvPr>
            <p:ph type="title"/>
          </p:nvPr>
        </p:nvSpPr>
        <p:spPr/>
        <p:txBody>
          <a:bodyPr/>
          <a:lstStyle/>
          <a:p>
            <a:r>
              <a:rPr lang="en-US" dirty="0"/>
              <a:t>STORE</a:t>
            </a:r>
            <a:endParaRPr lang="en-IN" dirty="0"/>
          </a:p>
        </p:txBody>
      </p:sp>
      <p:sp>
        <p:nvSpPr>
          <p:cNvPr id="3" name="Content Placeholder 2">
            <a:extLst>
              <a:ext uri="{FF2B5EF4-FFF2-40B4-BE49-F238E27FC236}">
                <a16:creationId xmlns:a16="http://schemas.microsoft.com/office/drawing/2014/main" id="{007CDB0F-2065-49F2-B7BE-72C6B34E9D4B}"/>
              </a:ext>
            </a:extLst>
          </p:cNvPr>
          <p:cNvSpPr>
            <a:spLocks noGrp="1"/>
          </p:cNvSpPr>
          <p:nvPr>
            <p:ph idx="1"/>
          </p:nvPr>
        </p:nvSpPr>
        <p:spPr>
          <a:xfrm>
            <a:off x="685801" y="1726194"/>
            <a:ext cx="10131425" cy="3649133"/>
          </a:xfrm>
        </p:spPr>
        <p:txBody>
          <a:bodyPr/>
          <a:lstStyle/>
          <a:p>
            <a:pPr marL="171450" indent="-171450">
              <a:buFont typeface="Arial" panose="020B0604020202020204" pitchFamily="34" charset="0"/>
              <a:buChar char="•"/>
            </a:pPr>
            <a:r>
              <a:rPr lang="en-US" dirty="0"/>
              <a:t>The STORE operator is used to </a:t>
            </a:r>
            <a:r>
              <a:rPr lang="en-US" b="1" dirty="0"/>
              <a:t>save processed data</a:t>
            </a:r>
            <a:r>
              <a:rPr lang="en-US" dirty="0"/>
              <a:t> to a file or HDFS.</a:t>
            </a:r>
          </a:p>
          <a:p>
            <a:pPr marL="171450" indent="-171450">
              <a:buFont typeface="Arial" panose="020B0604020202020204" pitchFamily="34" charset="0"/>
              <a:buChar char="•"/>
            </a:pPr>
            <a:r>
              <a:rPr lang="en-US" dirty="0"/>
              <a:t>You can choose the output format, like CSV, using a storage function.</a:t>
            </a:r>
          </a:p>
          <a:p>
            <a:pPr marL="171450" indent="-171450">
              <a:buFont typeface="Arial" panose="020B0604020202020204" pitchFamily="34" charset="0"/>
              <a:buChar char="•"/>
            </a:pPr>
            <a:r>
              <a:rPr lang="en-US" dirty="0"/>
              <a:t>It’s usually used at the end of a Pig script to write final results.</a:t>
            </a:r>
            <a:endParaRPr lang="en-IN" dirty="0"/>
          </a:p>
          <a:p>
            <a:pPr marL="171450" indent="-171450">
              <a:buFont typeface="Arial" panose="020B0604020202020204" pitchFamily="34" charset="0"/>
              <a:buChar char="•"/>
            </a:pPr>
            <a:r>
              <a:rPr lang="en-IN" dirty="0"/>
              <a:t>Example: </a:t>
            </a:r>
            <a:endParaRPr lang="en-US" dirty="0"/>
          </a:p>
        </p:txBody>
      </p:sp>
      <p:pic>
        <p:nvPicPr>
          <p:cNvPr id="5" name="Picture 4">
            <a:extLst>
              <a:ext uri="{FF2B5EF4-FFF2-40B4-BE49-F238E27FC236}">
                <a16:creationId xmlns:a16="http://schemas.microsoft.com/office/drawing/2014/main" id="{67EABBD5-27D4-4BC8-A602-FFF9455BD900}"/>
              </a:ext>
            </a:extLst>
          </p:cNvPr>
          <p:cNvPicPr>
            <a:picLocks noChangeAspect="1"/>
          </p:cNvPicPr>
          <p:nvPr/>
        </p:nvPicPr>
        <p:blipFill>
          <a:blip r:embed="rId3"/>
          <a:stretch>
            <a:fillRect/>
          </a:stretch>
        </p:blipFill>
        <p:spPr>
          <a:xfrm>
            <a:off x="879264" y="4883256"/>
            <a:ext cx="8811507" cy="1082115"/>
          </a:xfrm>
          <a:prstGeom prst="rect">
            <a:avLst/>
          </a:prstGeom>
        </p:spPr>
      </p:pic>
    </p:spTree>
    <p:extLst>
      <p:ext uri="{BB962C8B-B14F-4D97-AF65-F5344CB8AC3E}">
        <p14:creationId xmlns:p14="http://schemas.microsoft.com/office/powerpoint/2010/main" val="476267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1A9E-8422-4332-9C32-6A741C225A60}"/>
              </a:ext>
            </a:extLst>
          </p:cNvPr>
          <p:cNvSpPr>
            <a:spLocks noGrp="1"/>
          </p:cNvSpPr>
          <p:nvPr>
            <p:ph type="title"/>
          </p:nvPr>
        </p:nvSpPr>
        <p:spPr/>
        <p:txBody>
          <a:bodyPr/>
          <a:lstStyle/>
          <a:p>
            <a:r>
              <a:rPr lang="en-US" dirty="0"/>
              <a:t>FILTER</a:t>
            </a:r>
            <a:endParaRPr lang="en-IN" dirty="0"/>
          </a:p>
        </p:txBody>
      </p:sp>
      <p:sp>
        <p:nvSpPr>
          <p:cNvPr id="3" name="Content Placeholder 2">
            <a:extLst>
              <a:ext uri="{FF2B5EF4-FFF2-40B4-BE49-F238E27FC236}">
                <a16:creationId xmlns:a16="http://schemas.microsoft.com/office/drawing/2014/main" id="{7B62D9E8-CE9E-44BD-92F0-15B1F630E2AE}"/>
              </a:ext>
            </a:extLst>
          </p:cNvPr>
          <p:cNvSpPr>
            <a:spLocks noGrp="1"/>
          </p:cNvSpPr>
          <p:nvPr>
            <p:ph idx="1"/>
          </p:nvPr>
        </p:nvSpPr>
        <p:spPr>
          <a:xfrm>
            <a:off x="685801" y="1604433"/>
            <a:ext cx="10131425" cy="3649133"/>
          </a:xfrm>
        </p:spPr>
        <p:txBody>
          <a:bodyPr/>
          <a:lstStyle/>
          <a:p>
            <a:r>
              <a:rPr lang="en-US" dirty="0"/>
              <a:t>The FILTER operator is used to </a:t>
            </a:r>
            <a:r>
              <a:rPr lang="en-US" b="1" dirty="0"/>
              <a:t>select rows</a:t>
            </a:r>
            <a:r>
              <a:rPr lang="en-US" dirty="0"/>
              <a:t> that match a condition.</a:t>
            </a:r>
          </a:p>
          <a:p>
            <a:r>
              <a:rPr lang="en-US" dirty="0"/>
              <a:t>It works like the WHERE clause in SQL.</a:t>
            </a:r>
          </a:p>
          <a:p>
            <a:r>
              <a:rPr lang="en-US" dirty="0"/>
              <a:t>Helps remove unwanted data before further processing.</a:t>
            </a:r>
          </a:p>
          <a:p>
            <a:r>
              <a:rPr lang="en-IN" dirty="0"/>
              <a:t>Example: </a:t>
            </a:r>
          </a:p>
        </p:txBody>
      </p:sp>
      <p:pic>
        <p:nvPicPr>
          <p:cNvPr id="5" name="Picture 4">
            <a:extLst>
              <a:ext uri="{FF2B5EF4-FFF2-40B4-BE49-F238E27FC236}">
                <a16:creationId xmlns:a16="http://schemas.microsoft.com/office/drawing/2014/main" id="{05E7E8FE-3421-4EEA-8157-311A89CFCF7A}"/>
              </a:ext>
            </a:extLst>
          </p:cNvPr>
          <p:cNvPicPr>
            <a:picLocks noChangeAspect="1"/>
          </p:cNvPicPr>
          <p:nvPr/>
        </p:nvPicPr>
        <p:blipFill>
          <a:blip r:embed="rId3"/>
          <a:stretch>
            <a:fillRect/>
          </a:stretch>
        </p:blipFill>
        <p:spPr>
          <a:xfrm>
            <a:off x="1039648" y="4968169"/>
            <a:ext cx="8872005" cy="1055260"/>
          </a:xfrm>
          <a:prstGeom prst="rect">
            <a:avLst/>
          </a:prstGeom>
        </p:spPr>
      </p:pic>
    </p:spTree>
    <p:extLst>
      <p:ext uri="{BB962C8B-B14F-4D97-AF65-F5344CB8AC3E}">
        <p14:creationId xmlns:p14="http://schemas.microsoft.com/office/powerpoint/2010/main" val="14978694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9DF6D-6988-438F-891B-421AB72876CE}"/>
              </a:ext>
            </a:extLst>
          </p:cNvPr>
          <p:cNvSpPr>
            <a:spLocks noGrp="1"/>
          </p:cNvSpPr>
          <p:nvPr>
            <p:ph type="title"/>
          </p:nvPr>
        </p:nvSpPr>
        <p:spPr/>
        <p:txBody>
          <a:bodyPr/>
          <a:lstStyle/>
          <a:p>
            <a:r>
              <a:rPr lang="en-US" dirty="0"/>
              <a:t>FOREACH</a:t>
            </a:r>
            <a:endParaRPr lang="en-IN" dirty="0"/>
          </a:p>
        </p:txBody>
      </p:sp>
      <p:sp>
        <p:nvSpPr>
          <p:cNvPr id="3" name="Content Placeholder 2">
            <a:extLst>
              <a:ext uri="{FF2B5EF4-FFF2-40B4-BE49-F238E27FC236}">
                <a16:creationId xmlns:a16="http://schemas.microsoft.com/office/drawing/2014/main" id="{9CBCACC9-B6FD-424B-AB54-59EC9E5D1800}"/>
              </a:ext>
            </a:extLst>
          </p:cNvPr>
          <p:cNvSpPr>
            <a:spLocks noGrp="1"/>
          </p:cNvSpPr>
          <p:nvPr>
            <p:ph idx="1"/>
          </p:nvPr>
        </p:nvSpPr>
        <p:spPr>
          <a:xfrm>
            <a:off x="685801" y="1474410"/>
            <a:ext cx="10131425" cy="3649133"/>
          </a:xfrm>
        </p:spPr>
        <p:txBody>
          <a:bodyPr/>
          <a:lstStyle/>
          <a:p>
            <a:r>
              <a:rPr lang="en-US" dirty="0"/>
              <a:t>The FOREACH operator is used to </a:t>
            </a:r>
            <a:r>
              <a:rPr lang="en-US" b="1" dirty="0"/>
              <a:t>process each row</a:t>
            </a:r>
            <a:r>
              <a:rPr lang="en-US" dirty="0"/>
              <a:t> in a dataset.</a:t>
            </a:r>
          </a:p>
          <a:p>
            <a:r>
              <a:rPr lang="en-US" dirty="0"/>
              <a:t>You can use it to select specific columns or apply expressions.</a:t>
            </a:r>
          </a:p>
          <a:p>
            <a:r>
              <a:rPr lang="en-US" dirty="0"/>
              <a:t>Think of it like looping through rows to create a new output.</a:t>
            </a:r>
          </a:p>
          <a:p>
            <a:r>
              <a:rPr lang="en-US" dirty="0"/>
              <a:t>Example:</a:t>
            </a:r>
            <a:r>
              <a:rPr lang="en-IN" dirty="0"/>
              <a:t> </a:t>
            </a:r>
            <a:endParaRPr lang="en-US" dirty="0"/>
          </a:p>
        </p:txBody>
      </p:sp>
      <p:pic>
        <p:nvPicPr>
          <p:cNvPr id="5" name="Picture 4">
            <a:extLst>
              <a:ext uri="{FF2B5EF4-FFF2-40B4-BE49-F238E27FC236}">
                <a16:creationId xmlns:a16="http://schemas.microsoft.com/office/drawing/2014/main" id="{D8677294-22AC-446C-8CC3-5EC5DC7B7C31}"/>
              </a:ext>
            </a:extLst>
          </p:cNvPr>
          <p:cNvPicPr>
            <a:picLocks noChangeAspect="1"/>
          </p:cNvPicPr>
          <p:nvPr/>
        </p:nvPicPr>
        <p:blipFill>
          <a:blip r:embed="rId3"/>
          <a:stretch>
            <a:fillRect/>
          </a:stretch>
        </p:blipFill>
        <p:spPr>
          <a:xfrm>
            <a:off x="1061056" y="4975789"/>
            <a:ext cx="8611527" cy="1012564"/>
          </a:xfrm>
          <a:prstGeom prst="rect">
            <a:avLst/>
          </a:prstGeom>
        </p:spPr>
      </p:pic>
    </p:spTree>
    <p:extLst>
      <p:ext uri="{BB962C8B-B14F-4D97-AF65-F5344CB8AC3E}">
        <p14:creationId xmlns:p14="http://schemas.microsoft.com/office/powerpoint/2010/main" val="3203358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207D2-8577-4523-BA9C-0EC145A37506}"/>
              </a:ext>
            </a:extLst>
          </p:cNvPr>
          <p:cNvSpPr>
            <a:spLocks noGrp="1"/>
          </p:cNvSpPr>
          <p:nvPr>
            <p:ph type="title"/>
          </p:nvPr>
        </p:nvSpPr>
        <p:spPr/>
        <p:txBody>
          <a:bodyPr/>
          <a:lstStyle/>
          <a:p>
            <a:r>
              <a:rPr lang="en-US" dirty="0"/>
              <a:t>Overview of Big data analytics</a:t>
            </a:r>
            <a:endParaRPr lang="en-IN" dirty="0"/>
          </a:p>
        </p:txBody>
      </p:sp>
      <p:sp>
        <p:nvSpPr>
          <p:cNvPr id="3" name="Content Placeholder 2">
            <a:extLst>
              <a:ext uri="{FF2B5EF4-FFF2-40B4-BE49-F238E27FC236}">
                <a16:creationId xmlns:a16="http://schemas.microsoft.com/office/drawing/2014/main" id="{E3EC5291-7AEB-4FC1-B306-C6B07F7443DE}"/>
              </a:ext>
            </a:extLst>
          </p:cNvPr>
          <p:cNvSpPr>
            <a:spLocks noGrp="1"/>
          </p:cNvSpPr>
          <p:nvPr>
            <p:ph idx="1"/>
          </p:nvPr>
        </p:nvSpPr>
        <p:spPr/>
        <p:txBody>
          <a:bodyPr/>
          <a:lstStyle/>
          <a:p>
            <a:r>
              <a:rPr lang="en-US" dirty="0"/>
              <a:t>Big Data means very large and complex data sets.</a:t>
            </a:r>
          </a:p>
          <a:p>
            <a:r>
              <a:rPr lang="en-US" dirty="0"/>
              <a:t>It comes from sources like social media, sensors, and apps.</a:t>
            </a:r>
          </a:p>
          <a:p>
            <a:r>
              <a:rPr lang="en-US" dirty="0"/>
              <a:t>Analytics helps find patterns and useful information from this data.</a:t>
            </a:r>
          </a:p>
          <a:p>
            <a:r>
              <a:rPr lang="en-US" dirty="0"/>
              <a:t>Businesses use it to make smart decisions and improve services.</a:t>
            </a:r>
          </a:p>
          <a:p>
            <a:r>
              <a:rPr lang="en-US" dirty="0"/>
              <a:t>Tools like Hadoop, Pig, and Hive help handle big data.</a:t>
            </a:r>
            <a:endParaRPr lang="en-IN" dirty="0"/>
          </a:p>
        </p:txBody>
      </p:sp>
      <p:pic>
        <p:nvPicPr>
          <p:cNvPr id="6" name="Picture 5">
            <a:extLst>
              <a:ext uri="{FF2B5EF4-FFF2-40B4-BE49-F238E27FC236}">
                <a16:creationId xmlns:a16="http://schemas.microsoft.com/office/drawing/2014/main" id="{25DDFB2E-35FA-49C5-9527-DD7737E3D5C5}"/>
              </a:ext>
            </a:extLst>
          </p:cNvPr>
          <p:cNvPicPr>
            <a:picLocks noChangeAspect="1"/>
          </p:cNvPicPr>
          <p:nvPr/>
        </p:nvPicPr>
        <p:blipFill>
          <a:blip r:embed="rId3"/>
          <a:stretch>
            <a:fillRect/>
          </a:stretch>
        </p:blipFill>
        <p:spPr>
          <a:xfrm>
            <a:off x="7491266" y="1864851"/>
            <a:ext cx="4361377" cy="4203564"/>
          </a:xfrm>
          <a:prstGeom prst="rect">
            <a:avLst/>
          </a:prstGeom>
        </p:spPr>
      </p:pic>
    </p:spTree>
    <p:extLst>
      <p:ext uri="{BB962C8B-B14F-4D97-AF65-F5344CB8AC3E}">
        <p14:creationId xmlns:p14="http://schemas.microsoft.com/office/powerpoint/2010/main" val="832791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5ABAB-1E8D-4939-973A-C25F0EC6553E}"/>
              </a:ext>
            </a:extLst>
          </p:cNvPr>
          <p:cNvSpPr>
            <a:spLocks noGrp="1"/>
          </p:cNvSpPr>
          <p:nvPr>
            <p:ph type="title"/>
          </p:nvPr>
        </p:nvSpPr>
        <p:spPr/>
        <p:txBody>
          <a:bodyPr/>
          <a:lstStyle/>
          <a:p>
            <a:r>
              <a:rPr lang="en-US" dirty="0"/>
              <a:t>GROUP</a:t>
            </a:r>
            <a:endParaRPr lang="en-IN" dirty="0"/>
          </a:p>
        </p:txBody>
      </p:sp>
      <p:sp>
        <p:nvSpPr>
          <p:cNvPr id="3" name="Content Placeholder 2">
            <a:extLst>
              <a:ext uri="{FF2B5EF4-FFF2-40B4-BE49-F238E27FC236}">
                <a16:creationId xmlns:a16="http://schemas.microsoft.com/office/drawing/2014/main" id="{1EC6C5FA-DF14-4FF3-995F-F37CB38D7E07}"/>
              </a:ext>
            </a:extLst>
          </p:cNvPr>
          <p:cNvSpPr>
            <a:spLocks noGrp="1"/>
          </p:cNvSpPr>
          <p:nvPr>
            <p:ph idx="1"/>
          </p:nvPr>
        </p:nvSpPr>
        <p:spPr>
          <a:xfrm>
            <a:off x="685801" y="1337733"/>
            <a:ext cx="10131425" cy="3649133"/>
          </a:xfrm>
        </p:spPr>
        <p:txBody>
          <a:bodyPr/>
          <a:lstStyle/>
          <a:p>
            <a:r>
              <a:rPr lang="en-US" dirty="0"/>
              <a:t>The GROUP operator is used to </a:t>
            </a:r>
            <a:r>
              <a:rPr lang="en-US" b="1" dirty="0"/>
              <a:t>group rows by a specific field</a:t>
            </a:r>
            <a:r>
              <a:rPr lang="en-US" dirty="0"/>
              <a:t>.</a:t>
            </a:r>
          </a:p>
          <a:p>
            <a:r>
              <a:rPr lang="en-US" dirty="0"/>
              <a:t>It’s useful for doing operations like count, sum, or average on each group.</a:t>
            </a:r>
          </a:p>
          <a:p>
            <a:r>
              <a:rPr lang="en-US" dirty="0"/>
              <a:t>After grouping, each group is stored as a </a:t>
            </a:r>
            <a:r>
              <a:rPr lang="en-US" b="1" dirty="0"/>
              <a:t>bag</a:t>
            </a:r>
            <a:r>
              <a:rPr lang="en-US" dirty="0"/>
              <a:t> of records.</a:t>
            </a:r>
          </a:p>
          <a:p>
            <a:r>
              <a:rPr lang="en-US" dirty="0"/>
              <a:t>Example: </a:t>
            </a:r>
            <a:endParaRPr lang="en-IN" dirty="0"/>
          </a:p>
        </p:txBody>
      </p:sp>
      <p:pic>
        <p:nvPicPr>
          <p:cNvPr id="6" name="Picture 5">
            <a:extLst>
              <a:ext uri="{FF2B5EF4-FFF2-40B4-BE49-F238E27FC236}">
                <a16:creationId xmlns:a16="http://schemas.microsoft.com/office/drawing/2014/main" id="{794173F1-3C82-4532-A8C8-346182F6F828}"/>
              </a:ext>
            </a:extLst>
          </p:cNvPr>
          <p:cNvPicPr>
            <a:picLocks noChangeAspect="1"/>
          </p:cNvPicPr>
          <p:nvPr/>
        </p:nvPicPr>
        <p:blipFill>
          <a:blip r:embed="rId3"/>
          <a:stretch>
            <a:fillRect/>
          </a:stretch>
        </p:blipFill>
        <p:spPr>
          <a:xfrm>
            <a:off x="989212" y="4868418"/>
            <a:ext cx="8538460" cy="998981"/>
          </a:xfrm>
          <a:prstGeom prst="rect">
            <a:avLst/>
          </a:prstGeom>
        </p:spPr>
      </p:pic>
    </p:spTree>
    <p:extLst>
      <p:ext uri="{BB962C8B-B14F-4D97-AF65-F5344CB8AC3E}">
        <p14:creationId xmlns:p14="http://schemas.microsoft.com/office/powerpoint/2010/main" val="1740316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EAF8F-FA2A-40E9-B300-ABAABCD0A4A9}"/>
              </a:ext>
            </a:extLst>
          </p:cNvPr>
          <p:cNvSpPr>
            <a:spLocks noGrp="1"/>
          </p:cNvSpPr>
          <p:nvPr>
            <p:ph type="title"/>
          </p:nvPr>
        </p:nvSpPr>
        <p:spPr/>
        <p:txBody>
          <a:bodyPr/>
          <a:lstStyle/>
          <a:p>
            <a:r>
              <a:rPr lang="en-US" dirty="0"/>
              <a:t>JOIN</a:t>
            </a:r>
            <a:endParaRPr lang="en-IN" dirty="0"/>
          </a:p>
        </p:txBody>
      </p:sp>
      <p:sp>
        <p:nvSpPr>
          <p:cNvPr id="3" name="Content Placeholder 2">
            <a:extLst>
              <a:ext uri="{FF2B5EF4-FFF2-40B4-BE49-F238E27FC236}">
                <a16:creationId xmlns:a16="http://schemas.microsoft.com/office/drawing/2014/main" id="{017B987A-072D-4F81-A607-5E422C1576C7}"/>
              </a:ext>
            </a:extLst>
          </p:cNvPr>
          <p:cNvSpPr>
            <a:spLocks noGrp="1"/>
          </p:cNvSpPr>
          <p:nvPr>
            <p:ph idx="1"/>
          </p:nvPr>
        </p:nvSpPr>
        <p:spPr>
          <a:xfrm>
            <a:off x="685801" y="1402856"/>
            <a:ext cx="10131425" cy="3649133"/>
          </a:xfrm>
        </p:spPr>
        <p:txBody>
          <a:bodyPr/>
          <a:lstStyle/>
          <a:p>
            <a:r>
              <a:rPr lang="en-US" dirty="0"/>
              <a:t>The JOIN operator is used to </a:t>
            </a:r>
            <a:r>
              <a:rPr lang="en-US" b="1" dirty="0"/>
              <a:t>combine two or more datasets</a:t>
            </a:r>
            <a:r>
              <a:rPr lang="en-US" dirty="0"/>
              <a:t> based on a common field.</a:t>
            </a:r>
          </a:p>
          <a:p>
            <a:r>
              <a:rPr lang="en-US" dirty="0"/>
              <a:t>It works like SQL joins, helping bring related data together.</a:t>
            </a:r>
          </a:p>
          <a:p>
            <a:r>
              <a:rPr lang="en-US" dirty="0"/>
              <a:t>Very useful when data is split across multiple files or tables.</a:t>
            </a:r>
          </a:p>
          <a:p>
            <a:r>
              <a:rPr lang="en-US" dirty="0"/>
              <a:t>Example:</a:t>
            </a:r>
            <a:r>
              <a:rPr lang="en-IN" dirty="0"/>
              <a:t> </a:t>
            </a:r>
            <a:endParaRPr lang="en-US" dirty="0"/>
          </a:p>
        </p:txBody>
      </p:sp>
      <p:pic>
        <p:nvPicPr>
          <p:cNvPr id="5" name="Picture 4">
            <a:extLst>
              <a:ext uri="{FF2B5EF4-FFF2-40B4-BE49-F238E27FC236}">
                <a16:creationId xmlns:a16="http://schemas.microsoft.com/office/drawing/2014/main" id="{0158E632-3411-45FE-A5A6-122EBE4C0D18}"/>
              </a:ext>
            </a:extLst>
          </p:cNvPr>
          <p:cNvPicPr>
            <a:picLocks noChangeAspect="1"/>
          </p:cNvPicPr>
          <p:nvPr/>
        </p:nvPicPr>
        <p:blipFill>
          <a:blip r:embed="rId3"/>
          <a:stretch>
            <a:fillRect/>
          </a:stretch>
        </p:blipFill>
        <p:spPr>
          <a:xfrm>
            <a:off x="1028218" y="5051989"/>
            <a:ext cx="8765154" cy="1029497"/>
          </a:xfrm>
          <a:prstGeom prst="rect">
            <a:avLst/>
          </a:prstGeom>
        </p:spPr>
      </p:pic>
    </p:spTree>
    <p:extLst>
      <p:ext uri="{BB962C8B-B14F-4D97-AF65-F5344CB8AC3E}">
        <p14:creationId xmlns:p14="http://schemas.microsoft.com/office/powerpoint/2010/main" val="734282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CB73-3F22-4AA2-B63B-34E88CE03BE0}"/>
              </a:ext>
            </a:extLst>
          </p:cNvPr>
          <p:cNvSpPr>
            <a:spLocks noGrp="1"/>
          </p:cNvSpPr>
          <p:nvPr>
            <p:ph type="title"/>
          </p:nvPr>
        </p:nvSpPr>
        <p:spPr/>
        <p:txBody>
          <a:bodyPr/>
          <a:lstStyle/>
          <a:p>
            <a:r>
              <a:rPr lang="en-US" dirty="0"/>
              <a:t>COGROUP</a:t>
            </a:r>
            <a:endParaRPr lang="en-IN" dirty="0"/>
          </a:p>
        </p:txBody>
      </p:sp>
      <p:sp>
        <p:nvSpPr>
          <p:cNvPr id="3" name="Content Placeholder 2">
            <a:extLst>
              <a:ext uri="{FF2B5EF4-FFF2-40B4-BE49-F238E27FC236}">
                <a16:creationId xmlns:a16="http://schemas.microsoft.com/office/drawing/2014/main" id="{9A5C9D9A-4EFB-4270-8A16-9F867F010A4F}"/>
              </a:ext>
            </a:extLst>
          </p:cNvPr>
          <p:cNvSpPr>
            <a:spLocks noGrp="1"/>
          </p:cNvSpPr>
          <p:nvPr>
            <p:ph idx="1"/>
          </p:nvPr>
        </p:nvSpPr>
        <p:spPr>
          <a:xfrm>
            <a:off x="685801" y="1334276"/>
            <a:ext cx="10131425" cy="3649133"/>
          </a:xfrm>
        </p:spPr>
        <p:txBody>
          <a:bodyPr/>
          <a:lstStyle/>
          <a:p>
            <a:r>
              <a:rPr lang="en-US" dirty="0"/>
              <a:t>COGROUP groups two or more datasets </a:t>
            </a:r>
            <a:r>
              <a:rPr lang="en-US" b="1" dirty="0"/>
              <a:t>by a common key</a:t>
            </a:r>
            <a:r>
              <a:rPr lang="en-US" dirty="0"/>
              <a:t> but keeps their data separate.</a:t>
            </a:r>
          </a:p>
          <a:p>
            <a:r>
              <a:rPr lang="en-US" dirty="0"/>
              <a:t>Unlike JOIN, it keeps records from each dataset in separate bags within the group.</a:t>
            </a:r>
          </a:p>
          <a:p>
            <a:r>
              <a:rPr lang="en-US" dirty="0"/>
              <a:t>Useful when you want to analyze related data side-by-side without merging rows.</a:t>
            </a:r>
          </a:p>
          <a:p>
            <a:r>
              <a:rPr lang="en-US" dirty="0"/>
              <a:t>Example:</a:t>
            </a:r>
            <a:r>
              <a:rPr lang="en-IN" dirty="0"/>
              <a:t> </a:t>
            </a:r>
            <a:endParaRPr lang="en-US" dirty="0"/>
          </a:p>
        </p:txBody>
      </p:sp>
      <p:pic>
        <p:nvPicPr>
          <p:cNvPr id="5" name="Picture 4">
            <a:extLst>
              <a:ext uri="{FF2B5EF4-FFF2-40B4-BE49-F238E27FC236}">
                <a16:creationId xmlns:a16="http://schemas.microsoft.com/office/drawing/2014/main" id="{5D4458CE-EC37-4A90-A0E2-BF5C5B6EBD09}"/>
              </a:ext>
            </a:extLst>
          </p:cNvPr>
          <p:cNvPicPr>
            <a:picLocks noChangeAspect="1"/>
          </p:cNvPicPr>
          <p:nvPr/>
        </p:nvPicPr>
        <p:blipFill>
          <a:blip r:embed="rId3"/>
          <a:stretch>
            <a:fillRect/>
          </a:stretch>
        </p:blipFill>
        <p:spPr>
          <a:xfrm>
            <a:off x="955645" y="4983409"/>
            <a:ext cx="9063015" cy="1054533"/>
          </a:xfrm>
          <a:prstGeom prst="rect">
            <a:avLst/>
          </a:prstGeom>
        </p:spPr>
      </p:pic>
    </p:spTree>
    <p:extLst>
      <p:ext uri="{BB962C8B-B14F-4D97-AF65-F5344CB8AC3E}">
        <p14:creationId xmlns:p14="http://schemas.microsoft.com/office/powerpoint/2010/main" val="1408208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76FB2-AAAA-4068-B298-D94A0A3B3946}"/>
              </a:ext>
            </a:extLst>
          </p:cNvPr>
          <p:cNvSpPr>
            <a:spLocks noGrp="1"/>
          </p:cNvSpPr>
          <p:nvPr>
            <p:ph type="title"/>
          </p:nvPr>
        </p:nvSpPr>
        <p:spPr/>
        <p:txBody>
          <a:bodyPr/>
          <a:lstStyle/>
          <a:p>
            <a:r>
              <a:rPr lang="en-US" dirty="0"/>
              <a:t>BUILTIN FUNCTIONS</a:t>
            </a:r>
            <a:endParaRPr lang="en-IN" dirty="0"/>
          </a:p>
        </p:txBody>
      </p:sp>
      <p:sp>
        <p:nvSpPr>
          <p:cNvPr id="3" name="Content Placeholder 2">
            <a:extLst>
              <a:ext uri="{FF2B5EF4-FFF2-40B4-BE49-F238E27FC236}">
                <a16:creationId xmlns:a16="http://schemas.microsoft.com/office/drawing/2014/main" id="{038A14B9-EB5E-44BC-BD12-EC8748ED20B0}"/>
              </a:ext>
            </a:extLst>
          </p:cNvPr>
          <p:cNvSpPr>
            <a:spLocks noGrp="1"/>
          </p:cNvSpPr>
          <p:nvPr>
            <p:ph idx="1"/>
          </p:nvPr>
        </p:nvSpPr>
        <p:spPr/>
        <p:txBody>
          <a:bodyPr/>
          <a:lstStyle/>
          <a:p>
            <a:pPr>
              <a:buFont typeface="Arial" panose="020B0604020202020204" pitchFamily="34" charset="0"/>
              <a:buChar char="•"/>
            </a:pPr>
            <a:r>
              <a:rPr lang="en-US" dirty="0"/>
              <a:t>Pig provides many useful functions to perform common tasks quickly.</a:t>
            </a:r>
          </a:p>
          <a:p>
            <a:pPr>
              <a:buFont typeface="Arial" panose="020B0604020202020204" pitchFamily="34" charset="0"/>
              <a:buChar char="•"/>
            </a:pPr>
            <a:r>
              <a:rPr lang="en-US" dirty="0"/>
              <a:t>Aggregate functions like </a:t>
            </a:r>
            <a:r>
              <a:rPr lang="en-US" b="1" dirty="0"/>
              <a:t>COUNT, SUM, AVG, MAX, MIN</a:t>
            </a:r>
            <a:r>
              <a:rPr lang="en-US" dirty="0"/>
              <a:t> help summarize data.</a:t>
            </a:r>
          </a:p>
          <a:p>
            <a:pPr>
              <a:buFont typeface="Arial" panose="020B0604020202020204" pitchFamily="34" charset="0"/>
              <a:buChar char="•"/>
            </a:pPr>
            <a:r>
              <a:rPr lang="en-US" dirty="0"/>
              <a:t>String functions such as </a:t>
            </a:r>
            <a:r>
              <a:rPr lang="en-US" b="1" dirty="0"/>
              <a:t>UPPER, LOWER, TRIM, CONCAT</a:t>
            </a:r>
            <a:r>
              <a:rPr lang="en-US" dirty="0"/>
              <a:t> help clean and format text.</a:t>
            </a:r>
          </a:p>
          <a:p>
            <a:pPr>
              <a:buFont typeface="Arial" panose="020B0604020202020204" pitchFamily="34" charset="0"/>
              <a:buChar char="•"/>
            </a:pPr>
            <a:r>
              <a:rPr lang="en-US" dirty="0"/>
              <a:t>Date and time functions make it easy to work with timestamps.</a:t>
            </a:r>
          </a:p>
          <a:p>
            <a:pPr>
              <a:buFont typeface="Arial" panose="020B0604020202020204" pitchFamily="34" charset="0"/>
              <a:buChar char="•"/>
            </a:pPr>
            <a:r>
              <a:rPr lang="en-US" dirty="0"/>
              <a:t>Mathematical functions like </a:t>
            </a:r>
            <a:r>
              <a:rPr lang="en-US" b="1" dirty="0"/>
              <a:t>ABS, FLOOR, CEIL, ROUND</a:t>
            </a:r>
            <a:r>
              <a:rPr lang="en-US" dirty="0"/>
              <a:t> assist with numeric calculations.</a:t>
            </a:r>
          </a:p>
          <a:p>
            <a:pPr>
              <a:buFont typeface="Arial" panose="020B0604020202020204" pitchFamily="34" charset="0"/>
              <a:buChar char="•"/>
            </a:pPr>
            <a:r>
              <a:rPr lang="en-US" dirty="0"/>
              <a:t>Pig also supports </a:t>
            </a:r>
            <a:r>
              <a:rPr lang="en-US" b="1" dirty="0"/>
              <a:t>type conversion functions</a:t>
            </a:r>
            <a:r>
              <a:rPr lang="en-US" dirty="0"/>
              <a:t> to change data types.</a:t>
            </a:r>
          </a:p>
          <a:p>
            <a:pPr>
              <a:buFont typeface="Arial" panose="020B0604020202020204" pitchFamily="34" charset="0"/>
              <a:buChar char="•"/>
            </a:pPr>
            <a:r>
              <a:rPr lang="en-US" dirty="0"/>
              <a:t>You can combine these functions to build powerful data transformations.</a:t>
            </a:r>
          </a:p>
          <a:p>
            <a:pPr>
              <a:buFont typeface="Arial" panose="020B0604020202020204" pitchFamily="34" charset="0"/>
              <a:buChar char="•"/>
            </a:pPr>
            <a:r>
              <a:rPr lang="en-US" dirty="0"/>
              <a:t>If needed, Pig allows </a:t>
            </a:r>
            <a:r>
              <a:rPr lang="en-US" b="1" dirty="0"/>
              <a:t>user-defined functions (UDFs)</a:t>
            </a:r>
            <a:r>
              <a:rPr lang="en-US" dirty="0"/>
              <a:t> for custom operations.</a:t>
            </a:r>
          </a:p>
        </p:txBody>
      </p:sp>
    </p:spTree>
    <p:extLst>
      <p:ext uri="{BB962C8B-B14F-4D97-AF65-F5344CB8AC3E}">
        <p14:creationId xmlns:p14="http://schemas.microsoft.com/office/powerpoint/2010/main" val="1936229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1905D-EE1A-4046-998B-789825E8506C}"/>
              </a:ext>
            </a:extLst>
          </p:cNvPr>
          <p:cNvSpPr>
            <a:spLocks noGrp="1"/>
          </p:cNvSpPr>
          <p:nvPr>
            <p:ph type="title"/>
          </p:nvPr>
        </p:nvSpPr>
        <p:spPr/>
        <p:txBody>
          <a:bodyPr/>
          <a:lstStyle/>
          <a:p>
            <a:r>
              <a:rPr lang="en-US" dirty="0"/>
              <a:t>BUILTIN FUNCTIONS</a:t>
            </a:r>
            <a:endParaRPr lang="en-IN" dirty="0"/>
          </a:p>
        </p:txBody>
      </p:sp>
      <p:sp>
        <p:nvSpPr>
          <p:cNvPr id="3" name="Content Placeholder 2">
            <a:extLst>
              <a:ext uri="{FF2B5EF4-FFF2-40B4-BE49-F238E27FC236}">
                <a16:creationId xmlns:a16="http://schemas.microsoft.com/office/drawing/2014/main" id="{EDD77BBA-0D75-4C02-831D-28DEFCC2EF8A}"/>
              </a:ext>
            </a:extLst>
          </p:cNvPr>
          <p:cNvSpPr>
            <a:spLocks noGrp="1"/>
          </p:cNvSpPr>
          <p:nvPr>
            <p:ph idx="1"/>
          </p:nvPr>
        </p:nvSpPr>
        <p:spPr/>
        <p:txBody>
          <a:bodyPr anchor="t"/>
          <a:lstStyle/>
          <a:p>
            <a:pPr marL="0" indent="0">
              <a:buNone/>
            </a:pPr>
            <a:endParaRPr lang="en-IN" dirty="0"/>
          </a:p>
        </p:txBody>
      </p:sp>
      <p:pic>
        <p:nvPicPr>
          <p:cNvPr id="5" name="Picture 4">
            <a:extLst>
              <a:ext uri="{FF2B5EF4-FFF2-40B4-BE49-F238E27FC236}">
                <a16:creationId xmlns:a16="http://schemas.microsoft.com/office/drawing/2014/main" id="{17937DD0-D2C6-47BF-BBC9-7187E11B6133}"/>
              </a:ext>
            </a:extLst>
          </p:cNvPr>
          <p:cNvPicPr>
            <a:picLocks noChangeAspect="1"/>
          </p:cNvPicPr>
          <p:nvPr/>
        </p:nvPicPr>
        <p:blipFill>
          <a:blip r:embed="rId2"/>
          <a:stretch>
            <a:fillRect/>
          </a:stretch>
        </p:blipFill>
        <p:spPr>
          <a:xfrm>
            <a:off x="581139" y="2304064"/>
            <a:ext cx="11029721" cy="3325137"/>
          </a:xfrm>
          <a:prstGeom prst="rect">
            <a:avLst/>
          </a:prstGeom>
        </p:spPr>
      </p:pic>
    </p:spTree>
    <p:extLst>
      <p:ext uri="{BB962C8B-B14F-4D97-AF65-F5344CB8AC3E}">
        <p14:creationId xmlns:p14="http://schemas.microsoft.com/office/powerpoint/2010/main" val="908385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1B3C4A-8009-45CF-90E1-3EECE068E22C}"/>
              </a:ext>
            </a:extLst>
          </p:cNvPr>
          <p:cNvSpPr>
            <a:spLocks noGrp="1"/>
          </p:cNvSpPr>
          <p:nvPr>
            <p:ph type="title"/>
          </p:nvPr>
        </p:nvSpPr>
        <p:spPr/>
        <p:txBody>
          <a:bodyPr/>
          <a:lstStyle/>
          <a:p>
            <a:r>
              <a:rPr lang="en-US" dirty="0"/>
              <a:t>USER DEFINED FUNCTIONS</a:t>
            </a:r>
            <a:endParaRPr lang="en-IN" dirty="0"/>
          </a:p>
        </p:txBody>
      </p:sp>
      <p:sp>
        <p:nvSpPr>
          <p:cNvPr id="3" name="Content Placeholder 2">
            <a:extLst>
              <a:ext uri="{FF2B5EF4-FFF2-40B4-BE49-F238E27FC236}">
                <a16:creationId xmlns:a16="http://schemas.microsoft.com/office/drawing/2014/main" id="{8FBC5AC4-5B38-4BA4-AB94-15B6983BBFD1}"/>
              </a:ext>
            </a:extLst>
          </p:cNvPr>
          <p:cNvSpPr>
            <a:spLocks noGrp="1"/>
          </p:cNvSpPr>
          <p:nvPr>
            <p:ph idx="1"/>
          </p:nvPr>
        </p:nvSpPr>
        <p:spPr/>
        <p:txBody>
          <a:bodyPr>
            <a:normAutofit/>
          </a:bodyPr>
          <a:lstStyle/>
          <a:p>
            <a:pPr>
              <a:buFont typeface="Arial" panose="020B0604020202020204" pitchFamily="34" charset="0"/>
              <a:buChar char="•"/>
            </a:pPr>
            <a:r>
              <a:rPr lang="en-US" dirty="0"/>
              <a:t>UDFs help solve problems when built-in functions don’t fit your needs.</a:t>
            </a:r>
          </a:p>
          <a:p>
            <a:pPr>
              <a:buFont typeface="Arial" panose="020B0604020202020204" pitchFamily="34" charset="0"/>
              <a:buChar char="•"/>
            </a:pPr>
            <a:r>
              <a:rPr lang="en-US" dirty="0"/>
              <a:t>They let you add custom logic to your Pig scripts.</a:t>
            </a:r>
          </a:p>
          <a:p>
            <a:pPr>
              <a:buFont typeface="Arial" panose="020B0604020202020204" pitchFamily="34" charset="0"/>
              <a:buChar char="•"/>
            </a:pPr>
            <a:r>
              <a:rPr lang="en-US" dirty="0"/>
              <a:t>Common languages for writing UDFs are </a:t>
            </a:r>
            <a:r>
              <a:rPr lang="en-US" b="1" dirty="0"/>
              <a:t>Java, Python (</a:t>
            </a:r>
            <a:r>
              <a:rPr lang="en-US" b="1" dirty="0" err="1"/>
              <a:t>Jython</a:t>
            </a:r>
            <a:r>
              <a:rPr lang="en-US" b="1" dirty="0"/>
              <a:t>), and JavaScript</a:t>
            </a:r>
            <a:r>
              <a:rPr lang="en-US" dirty="0"/>
              <a:t>.</a:t>
            </a:r>
          </a:p>
          <a:p>
            <a:pPr>
              <a:buFont typeface="Arial" panose="020B0604020202020204" pitchFamily="34" charset="0"/>
              <a:buChar char="•"/>
            </a:pPr>
            <a:r>
              <a:rPr lang="en-US" dirty="0"/>
              <a:t>You write, compile (if needed), and register the UDF before using it.</a:t>
            </a:r>
          </a:p>
          <a:p>
            <a:pPr>
              <a:buFont typeface="Arial" panose="020B0604020202020204" pitchFamily="34" charset="0"/>
              <a:buChar char="•"/>
            </a:pPr>
            <a:r>
              <a:rPr lang="en-US" dirty="0"/>
              <a:t>UDFs can process one row at a time or work on groups of data.</a:t>
            </a:r>
          </a:p>
          <a:p>
            <a:pPr>
              <a:buFont typeface="Arial" panose="020B0604020202020204" pitchFamily="34" charset="0"/>
              <a:buChar char="•"/>
            </a:pPr>
            <a:r>
              <a:rPr lang="en-US" dirty="0"/>
              <a:t>They improve code reusability and keep scripts clean and manageable.</a:t>
            </a:r>
          </a:p>
          <a:p>
            <a:pPr>
              <a:buFont typeface="Arial" panose="020B0604020202020204" pitchFamily="34" charset="0"/>
              <a:buChar char="•"/>
            </a:pPr>
            <a:r>
              <a:rPr lang="en-US" dirty="0"/>
              <a:t>Using UDFs, you can implement complex calculations, data parsing, or special transformations.</a:t>
            </a:r>
          </a:p>
          <a:p>
            <a:pPr>
              <a:buFont typeface="Arial" panose="020B0604020202020204" pitchFamily="34" charset="0"/>
              <a:buChar char="•"/>
            </a:pPr>
            <a:r>
              <a:rPr lang="en-US" dirty="0"/>
              <a:t>Pig also supports UDF libraries created by the community, which you can reuse.</a:t>
            </a:r>
          </a:p>
          <a:p>
            <a:pPr>
              <a:buFont typeface="Arial" panose="020B0604020202020204" pitchFamily="34" charset="0"/>
              <a:buChar char="•"/>
            </a:pPr>
            <a:r>
              <a:rPr lang="en-US" dirty="0"/>
              <a:t>Writing UDFs requires basic programming skills but greatly increases Pig’s power.</a:t>
            </a:r>
          </a:p>
        </p:txBody>
      </p:sp>
    </p:spTree>
    <p:extLst>
      <p:ext uri="{BB962C8B-B14F-4D97-AF65-F5344CB8AC3E}">
        <p14:creationId xmlns:p14="http://schemas.microsoft.com/office/powerpoint/2010/main" val="2479351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7732F-6ED4-4A27-A6CF-52EEB5A7515F}"/>
              </a:ext>
            </a:extLst>
          </p:cNvPr>
          <p:cNvSpPr>
            <a:spLocks noGrp="1"/>
          </p:cNvSpPr>
          <p:nvPr>
            <p:ph type="title"/>
          </p:nvPr>
        </p:nvSpPr>
        <p:spPr/>
        <p:txBody>
          <a:bodyPr/>
          <a:lstStyle/>
          <a:p>
            <a:r>
              <a:rPr lang="en-US" dirty="0"/>
              <a:t>USER DEFINED FUNCTIONS</a:t>
            </a:r>
            <a:endParaRPr lang="en-IN" dirty="0"/>
          </a:p>
        </p:txBody>
      </p:sp>
      <p:pic>
        <p:nvPicPr>
          <p:cNvPr id="5" name="Content Placeholder 4">
            <a:extLst>
              <a:ext uri="{FF2B5EF4-FFF2-40B4-BE49-F238E27FC236}">
                <a16:creationId xmlns:a16="http://schemas.microsoft.com/office/drawing/2014/main" id="{FA7F62A5-7D80-4354-969E-7EC919CF3889}"/>
              </a:ext>
            </a:extLst>
          </p:cNvPr>
          <p:cNvPicPr>
            <a:picLocks noGrp="1" noChangeAspect="1"/>
          </p:cNvPicPr>
          <p:nvPr>
            <p:ph idx="1"/>
          </p:nvPr>
        </p:nvPicPr>
        <p:blipFill>
          <a:blip r:embed="rId3"/>
          <a:stretch>
            <a:fillRect/>
          </a:stretch>
        </p:blipFill>
        <p:spPr>
          <a:xfrm>
            <a:off x="888734" y="1703526"/>
            <a:ext cx="7239266" cy="2912017"/>
          </a:xfrm>
        </p:spPr>
      </p:pic>
      <p:pic>
        <p:nvPicPr>
          <p:cNvPr id="7" name="Picture 6">
            <a:extLst>
              <a:ext uri="{FF2B5EF4-FFF2-40B4-BE49-F238E27FC236}">
                <a16:creationId xmlns:a16="http://schemas.microsoft.com/office/drawing/2014/main" id="{BDBFF965-94FB-4600-8440-6BB096176177}"/>
              </a:ext>
            </a:extLst>
          </p:cNvPr>
          <p:cNvPicPr>
            <a:picLocks noChangeAspect="1"/>
          </p:cNvPicPr>
          <p:nvPr/>
        </p:nvPicPr>
        <p:blipFill>
          <a:blip r:embed="rId4"/>
          <a:stretch>
            <a:fillRect/>
          </a:stretch>
        </p:blipFill>
        <p:spPr>
          <a:xfrm>
            <a:off x="873131" y="4752280"/>
            <a:ext cx="7254869" cy="1914378"/>
          </a:xfrm>
          <a:prstGeom prst="rect">
            <a:avLst/>
          </a:prstGeom>
        </p:spPr>
      </p:pic>
    </p:spTree>
    <p:extLst>
      <p:ext uri="{BB962C8B-B14F-4D97-AF65-F5344CB8AC3E}">
        <p14:creationId xmlns:p14="http://schemas.microsoft.com/office/powerpoint/2010/main" val="76156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AC2D4-B1A8-4D18-A679-EAE1A28D2D69}"/>
              </a:ext>
            </a:extLst>
          </p:cNvPr>
          <p:cNvSpPr>
            <a:spLocks noGrp="1"/>
          </p:cNvSpPr>
          <p:nvPr>
            <p:ph type="title"/>
          </p:nvPr>
        </p:nvSpPr>
        <p:spPr/>
        <p:txBody>
          <a:bodyPr/>
          <a:lstStyle/>
          <a:p>
            <a:r>
              <a:rPr lang="en-US" dirty="0"/>
              <a:t>PIG SCRIPTS</a:t>
            </a:r>
            <a:endParaRPr lang="en-IN" dirty="0"/>
          </a:p>
        </p:txBody>
      </p:sp>
      <p:sp>
        <p:nvSpPr>
          <p:cNvPr id="3" name="Content Placeholder 2">
            <a:extLst>
              <a:ext uri="{FF2B5EF4-FFF2-40B4-BE49-F238E27FC236}">
                <a16:creationId xmlns:a16="http://schemas.microsoft.com/office/drawing/2014/main" id="{DC90F511-B4D2-43DF-9161-191FEC3CA49A}"/>
              </a:ext>
            </a:extLst>
          </p:cNvPr>
          <p:cNvSpPr>
            <a:spLocks noGrp="1"/>
          </p:cNvSpPr>
          <p:nvPr>
            <p:ph idx="1"/>
          </p:nvPr>
        </p:nvSpPr>
        <p:spPr>
          <a:xfrm>
            <a:off x="685800" y="1750181"/>
            <a:ext cx="10131425" cy="4737705"/>
          </a:xfrm>
        </p:spPr>
        <p:txBody>
          <a:bodyPr anchor="t"/>
          <a:lstStyle/>
          <a:p>
            <a:r>
              <a:rPr lang="en-US" dirty="0"/>
              <a:t>Pig scripts are plain text files with a series of </a:t>
            </a:r>
            <a:r>
              <a:rPr lang="en-US" b="1" dirty="0"/>
              <a:t>Pig Latin commands</a:t>
            </a:r>
            <a:r>
              <a:rPr lang="en-US" dirty="0"/>
              <a:t>.</a:t>
            </a:r>
          </a:p>
          <a:p>
            <a:r>
              <a:rPr lang="en-US" dirty="0"/>
              <a:t>They automate data processing steps like loading, filtering, grouping, and storing data.</a:t>
            </a:r>
          </a:p>
          <a:p>
            <a:r>
              <a:rPr lang="en-US" dirty="0"/>
              <a:t>Scripts make it easy to reuse and share data workflows.</a:t>
            </a:r>
          </a:p>
          <a:p>
            <a:r>
              <a:rPr lang="en-US" dirty="0"/>
              <a:t>You can run scripts using the Pig command line or submit them to a Hadoop cluster.</a:t>
            </a:r>
          </a:p>
          <a:p>
            <a:r>
              <a:rPr lang="en-IN" dirty="0"/>
              <a:t>Command to run a script: pig </a:t>
            </a:r>
            <a:r>
              <a:rPr lang="en-IN" dirty="0" err="1"/>
              <a:t>myscript.pig</a:t>
            </a:r>
            <a:endParaRPr lang="en-IN" dirty="0"/>
          </a:p>
        </p:txBody>
      </p:sp>
      <p:pic>
        <p:nvPicPr>
          <p:cNvPr id="5" name="Picture 4">
            <a:extLst>
              <a:ext uri="{FF2B5EF4-FFF2-40B4-BE49-F238E27FC236}">
                <a16:creationId xmlns:a16="http://schemas.microsoft.com/office/drawing/2014/main" id="{1F64C7B4-914F-4DC6-BB08-BD88ADFA742C}"/>
              </a:ext>
            </a:extLst>
          </p:cNvPr>
          <p:cNvPicPr>
            <a:picLocks noChangeAspect="1"/>
          </p:cNvPicPr>
          <p:nvPr/>
        </p:nvPicPr>
        <p:blipFill>
          <a:blip r:embed="rId3"/>
          <a:stretch>
            <a:fillRect/>
          </a:stretch>
        </p:blipFill>
        <p:spPr>
          <a:xfrm>
            <a:off x="978132" y="3873276"/>
            <a:ext cx="7216765" cy="2817810"/>
          </a:xfrm>
          <a:prstGeom prst="rect">
            <a:avLst/>
          </a:prstGeom>
        </p:spPr>
      </p:pic>
    </p:spTree>
    <p:extLst>
      <p:ext uri="{BB962C8B-B14F-4D97-AF65-F5344CB8AC3E}">
        <p14:creationId xmlns:p14="http://schemas.microsoft.com/office/powerpoint/2010/main" val="912100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AE24D-62AE-45BF-9FF9-0C89ABEC845B}"/>
              </a:ext>
            </a:extLst>
          </p:cNvPr>
          <p:cNvSpPr>
            <a:spLocks noGrp="1"/>
          </p:cNvSpPr>
          <p:nvPr>
            <p:ph type="title"/>
          </p:nvPr>
        </p:nvSpPr>
        <p:spPr/>
        <p:txBody>
          <a:bodyPr/>
          <a:lstStyle/>
          <a:p>
            <a:r>
              <a:rPr lang="en-US" dirty="0"/>
              <a:t>1. WORD COUNT WITH PIG</a:t>
            </a:r>
            <a:endParaRPr lang="en-IN" dirty="0"/>
          </a:p>
        </p:txBody>
      </p:sp>
      <p:sp>
        <p:nvSpPr>
          <p:cNvPr id="3" name="Content Placeholder 2">
            <a:extLst>
              <a:ext uri="{FF2B5EF4-FFF2-40B4-BE49-F238E27FC236}">
                <a16:creationId xmlns:a16="http://schemas.microsoft.com/office/drawing/2014/main" id="{A27A6E9B-92A9-46BE-84F9-615FF878611B}"/>
              </a:ext>
            </a:extLst>
          </p:cNvPr>
          <p:cNvSpPr>
            <a:spLocks noGrp="1"/>
          </p:cNvSpPr>
          <p:nvPr>
            <p:ph idx="1"/>
          </p:nvPr>
        </p:nvSpPr>
        <p:spPr/>
        <p:txBody>
          <a:bodyPr anchor="t"/>
          <a:lstStyle/>
          <a:p>
            <a:r>
              <a:rPr lang="en-US" dirty="0"/>
              <a:t>Steps:</a:t>
            </a:r>
          </a:p>
          <a:p>
            <a:pPr lvl="1">
              <a:buFont typeface="Arial" panose="020B0604020202020204" pitchFamily="34" charset="0"/>
              <a:buChar char="•"/>
            </a:pPr>
            <a:r>
              <a:rPr lang="en-US" sz="1800" dirty="0"/>
              <a:t>Loads text lines</a:t>
            </a:r>
          </a:p>
          <a:p>
            <a:pPr lvl="1">
              <a:buFont typeface="Arial" panose="020B0604020202020204" pitchFamily="34" charset="0"/>
              <a:buChar char="•"/>
            </a:pPr>
            <a:r>
              <a:rPr lang="en-US" sz="1800" dirty="0"/>
              <a:t>Breaks each line into words</a:t>
            </a:r>
          </a:p>
          <a:p>
            <a:pPr lvl="1">
              <a:buFont typeface="Arial" panose="020B0604020202020204" pitchFamily="34" charset="0"/>
              <a:buChar char="•"/>
            </a:pPr>
            <a:r>
              <a:rPr lang="en-US" sz="1800" dirty="0"/>
              <a:t>Groups same words</a:t>
            </a:r>
          </a:p>
          <a:p>
            <a:pPr lvl="1">
              <a:buFont typeface="Arial" panose="020B0604020202020204" pitchFamily="34" charset="0"/>
              <a:buChar char="•"/>
            </a:pPr>
            <a:r>
              <a:rPr lang="en-US" sz="1800" dirty="0"/>
              <a:t>Counts how </a:t>
            </a:r>
            <a:r>
              <a:rPr lang="en-US" dirty="0"/>
              <a:t>many times each word appears</a:t>
            </a:r>
          </a:p>
        </p:txBody>
      </p:sp>
      <p:pic>
        <p:nvPicPr>
          <p:cNvPr id="5" name="Picture 4">
            <a:extLst>
              <a:ext uri="{FF2B5EF4-FFF2-40B4-BE49-F238E27FC236}">
                <a16:creationId xmlns:a16="http://schemas.microsoft.com/office/drawing/2014/main" id="{AA155BFD-85DC-48DF-B915-BAED37A6697C}"/>
              </a:ext>
            </a:extLst>
          </p:cNvPr>
          <p:cNvPicPr>
            <a:picLocks noChangeAspect="1"/>
          </p:cNvPicPr>
          <p:nvPr/>
        </p:nvPicPr>
        <p:blipFill>
          <a:blip r:embed="rId3"/>
          <a:stretch>
            <a:fillRect/>
          </a:stretch>
        </p:blipFill>
        <p:spPr>
          <a:xfrm>
            <a:off x="5321012" y="2142067"/>
            <a:ext cx="6629975" cy="3112104"/>
          </a:xfrm>
          <a:prstGeom prst="rect">
            <a:avLst/>
          </a:prstGeom>
        </p:spPr>
      </p:pic>
    </p:spTree>
    <p:extLst>
      <p:ext uri="{BB962C8B-B14F-4D97-AF65-F5344CB8AC3E}">
        <p14:creationId xmlns:p14="http://schemas.microsoft.com/office/powerpoint/2010/main" val="1856573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4FB5B-53FD-4398-9BDB-3768D3D6CC48}"/>
              </a:ext>
            </a:extLst>
          </p:cNvPr>
          <p:cNvSpPr>
            <a:spLocks noGrp="1"/>
          </p:cNvSpPr>
          <p:nvPr>
            <p:ph type="title"/>
          </p:nvPr>
        </p:nvSpPr>
        <p:spPr/>
        <p:txBody>
          <a:bodyPr/>
          <a:lstStyle/>
          <a:p>
            <a:r>
              <a:rPr lang="en-US" dirty="0"/>
              <a:t>2. DATA FILTERATION AND AGGREAGRATION</a:t>
            </a:r>
            <a:endParaRPr lang="en-IN" dirty="0"/>
          </a:p>
        </p:txBody>
      </p:sp>
      <p:sp>
        <p:nvSpPr>
          <p:cNvPr id="3" name="Content Placeholder 2">
            <a:extLst>
              <a:ext uri="{FF2B5EF4-FFF2-40B4-BE49-F238E27FC236}">
                <a16:creationId xmlns:a16="http://schemas.microsoft.com/office/drawing/2014/main" id="{8AFD21F9-9DF4-45EF-B75D-FF64BBB758BF}"/>
              </a:ext>
            </a:extLst>
          </p:cNvPr>
          <p:cNvSpPr>
            <a:spLocks noGrp="1"/>
          </p:cNvSpPr>
          <p:nvPr>
            <p:ph idx="1"/>
          </p:nvPr>
        </p:nvSpPr>
        <p:spPr>
          <a:xfrm>
            <a:off x="685802" y="2142067"/>
            <a:ext cx="4074884" cy="3649133"/>
          </a:xfrm>
        </p:spPr>
        <p:txBody>
          <a:bodyPr anchor="t"/>
          <a:lstStyle/>
          <a:p>
            <a:r>
              <a:rPr lang="en-US" dirty="0"/>
              <a:t>Steps</a:t>
            </a:r>
          </a:p>
          <a:p>
            <a:pPr lvl="1"/>
            <a:r>
              <a:rPr lang="en-US" sz="1800" dirty="0"/>
              <a:t>Loads student data</a:t>
            </a:r>
          </a:p>
          <a:p>
            <a:pPr lvl="1"/>
            <a:r>
              <a:rPr lang="en-US" sz="1800" dirty="0"/>
              <a:t>Filters out students scoring ≤ 70</a:t>
            </a:r>
          </a:p>
          <a:p>
            <a:pPr lvl="1"/>
            <a:r>
              <a:rPr lang="en-US" sz="1800" dirty="0"/>
              <a:t>Groups data by student name</a:t>
            </a:r>
          </a:p>
          <a:p>
            <a:pPr lvl="1"/>
            <a:r>
              <a:rPr lang="en-US" sz="1800" dirty="0"/>
              <a:t>Calculates count, sum, and average of marks per student</a:t>
            </a:r>
          </a:p>
          <a:p>
            <a:pPr lvl="1"/>
            <a:r>
              <a:rPr lang="en-US" sz="1800" dirty="0"/>
              <a:t>Stores the aggregated results</a:t>
            </a:r>
          </a:p>
          <a:p>
            <a:endParaRPr lang="en-IN" dirty="0"/>
          </a:p>
          <a:p>
            <a:pPr lvl="1"/>
            <a:endParaRPr lang="en-IN" dirty="0"/>
          </a:p>
        </p:txBody>
      </p:sp>
      <p:pic>
        <p:nvPicPr>
          <p:cNvPr id="5" name="Picture 4">
            <a:extLst>
              <a:ext uri="{FF2B5EF4-FFF2-40B4-BE49-F238E27FC236}">
                <a16:creationId xmlns:a16="http://schemas.microsoft.com/office/drawing/2014/main" id="{34AA2347-4764-4D98-86D7-A773480C92CF}"/>
              </a:ext>
            </a:extLst>
          </p:cNvPr>
          <p:cNvPicPr>
            <a:picLocks noChangeAspect="1"/>
          </p:cNvPicPr>
          <p:nvPr/>
        </p:nvPicPr>
        <p:blipFill>
          <a:blip r:embed="rId3"/>
          <a:stretch>
            <a:fillRect/>
          </a:stretch>
        </p:blipFill>
        <p:spPr>
          <a:xfrm>
            <a:off x="4659088" y="2065867"/>
            <a:ext cx="7392041" cy="3725333"/>
          </a:xfrm>
          <a:prstGeom prst="rect">
            <a:avLst/>
          </a:prstGeom>
        </p:spPr>
      </p:pic>
    </p:spTree>
    <p:extLst>
      <p:ext uri="{BB962C8B-B14F-4D97-AF65-F5344CB8AC3E}">
        <p14:creationId xmlns:p14="http://schemas.microsoft.com/office/powerpoint/2010/main" val="1555686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0D6A0-5D20-4EE9-98DA-6FA9691BF6D6}"/>
              </a:ext>
            </a:extLst>
          </p:cNvPr>
          <p:cNvSpPr>
            <a:spLocks noGrp="1"/>
          </p:cNvSpPr>
          <p:nvPr>
            <p:ph type="title"/>
          </p:nvPr>
        </p:nvSpPr>
        <p:spPr/>
        <p:txBody>
          <a:bodyPr/>
          <a:lstStyle/>
          <a:p>
            <a:r>
              <a:rPr lang="en-US" dirty="0"/>
              <a:t>INTRODUCTION TO APACHE PIG</a:t>
            </a:r>
            <a:endParaRPr lang="en-IN" dirty="0"/>
          </a:p>
        </p:txBody>
      </p:sp>
      <p:sp>
        <p:nvSpPr>
          <p:cNvPr id="3" name="Content Placeholder 2">
            <a:extLst>
              <a:ext uri="{FF2B5EF4-FFF2-40B4-BE49-F238E27FC236}">
                <a16:creationId xmlns:a16="http://schemas.microsoft.com/office/drawing/2014/main" id="{6021B1F1-2D45-414D-BFB4-C653C210BF46}"/>
              </a:ext>
            </a:extLst>
          </p:cNvPr>
          <p:cNvSpPr>
            <a:spLocks noGrp="1"/>
          </p:cNvSpPr>
          <p:nvPr>
            <p:ph idx="1"/>
          </p:nvPr>
        </p:nvSpPr>
        <p:spPr>
          <a:xfrm>
            <a:off x="685801" y="2142067"/>
            <a:ext cx="10131425" cy="2483721"/>
          </a:xfrm>
        </p:spPr>
        <p:txBody>
          <a:bodyPr/>
          <a:lstStyle/>
          <a:p>
            <a:r>
              <a:rPr lang="en-US" dirty="0">
                <a:solidFill>
                  <a:srgbClr val="EEF0FF"/>
                </a:solidFill>
                <a:latin typeface="Google Sans"/>
              </a:rPr>
              <a:t>A</a:t>
            </a:r>
            <a:r>
              <a:rPr lang="en-US" b="0" i="0" dirty="0">
                <a:solidFill>
                  <a:srgbClr val="EEF0FF"/>
                </a:solidFill>
                <a:effectLst/>
                <a:latin typeface="Google Sans"/>
              </a:rPr>
              <a:t> high-level data flow language and platform for analyzing large datasets.</a:t>
            </a:r>
          </a:p>
          <a:p>
            <a:r>
              <a:rPr lang="en-US" b="0" i="0" dirty="0">
                <a:solidFill>
                  <a:srgbClr val="EEF0FF"/>
                </a:solidFill>
                <a:effectLst/>
                <a:latin typeface="Google Sans"/>
              </a:rPr>
              <a:t>It is particularly for the data stored in the Apache Hadoop File System (HDFS).</a:t>
            </a:r>
          </a:p>
          <a:p>
            <a:r>
              <a:rPr lang="en-US" b="0" i="0" dirty="0">
                <a:solidFill>
                  <a:srgbClr val="EEF0FF"/>
                </a:solidFill>
                <a:effectLst/>
                <a:latin typeface="Google Sans"/>
              </a:rPr>
              <a:t>It simplifies the process of writing MapReduce jobs by providing a scripting language called Pig Latin</a:t>
            </a:r>
            <a:r>
              <a:rPr lang="en-US" dirty="0">
                <a:solidFill>
                  <a:srgbClr val="EEF0FF"/>
                </a:solidFill>
                <a:latin typeface="Google Sans"/>
              </a:rPr>
              <a:t>.</a:t>
            </a:r>
          </a:p>
        </p:txBody>
      </p:sp>
      <p:pic>
        <p:nvPicPr>
          <p:cNvPr id="1028" name="Picture 4" descr="Apache Pig - Wikipedia">
            <a:extLst>
              <a:ext uri="{FF2B5EF4-FFF2-40B4-BE49-F238E27FC236}">
                <a16:creationId xmlns:a16="http://schemas.microsoft.com/office/drawing/2014/main" id="{772D6074-C804-4710-8CD5-4F9DE9F014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750" y="4838700"/>
            <a:ext cx="3238500"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9176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EEE88-1C89-484F-AD3B-8F4F153F6CFE}"/>
              </a:ext>
            </a:extLst>
          </p:cNvPr>
          <p:cNvSpPr>
            <a:spLocks noGrp="1"/>
          </p:cNvSpPr>
          <p:nvPr>
            <p:ph type="title"/>
          </p:nvPr>
        </p:nvSpPr>
        <p:spPr/>
        <p:txBody>
          <a:bodyPr/>
          <a:lstStyle/>
          <a:p>
            <a:r>
              <a:rPr lang="en-US" dirty="0"/>
              <a:t>DEBUGGING PIG SCRIPTS</a:t>
            </a:r>
            <a:endParaRPr lang="en-IN" dirty="0"/>
          </a:p>
        </p:txBody>
      </p:sp>
      <p:sp>
        <p:nvSpPr>
          <p:cNvPr id="3" name="Content Placeholder 2">
            <a:extLst>
              <a:ext uri="{FF2B5EF4-FFF2-40B4-BE49-F238E27FC236}">
                <a16:creationId xmlns:a16="http://schemas.microsoft.com/office/drawing/2014/main" id="{F7C87953-45D4-48A5-83B4-DC7AA846BAB7}"/>
              </a:ext>
            </a:extLst>
          </p:cNvPr>
          <p:cNvSpPr>
            <a:spLocks noGrp="1"/>
          </p:cNvSpPr>
          <p:nvPr>
            <p:ph idx="1"/>
          </p:nvPr>
        </p:nvSpPr>
        <p:spPr/>
        <p:txBody>
          <a:bodyPr anchor="t"/>
          <a:lstStyle/>
          <a:p>
            <a:r>
              <a:rPr lang="en-US" dirty="0"/>
              <a:t>Use DESCRIBE to check schema of a relation</a:t>
            </a:r>
          </a:p>
          <a:p>
            <a:r>
              <a:rPr lang="en-US" dirty="0"/>
              <a:t>Use ILLUSTRATE to view data flow with examples</a:t>
            </a:r>
          </a:p>
          <a:p>
            <a:r>
              <a:rPr lang="en-US" dirty="0"/>
              <a:t>Use DUMP to print results (only for small datasets)</a:t>
            </a:r>
          </a:p>
          <a:p>
            <a:r>
              <a:rPr lang="en-US" dirty="0"/>
              <a:t>Use EXPLAIN to see the execution plan</a:t>
            </a:r>
          </a:p>
          <a:p>
            <a:r>
              <a:rPr lang="en-US" dirty="0"/>
              <a:t>Test with small input files before running on big data</a:t>
            </a:r>
          </a:p>
          <a:p>
            <a:r>
              <a:rPr lang="en-US" dirty="0"/>
              <a:t>Use comments and Grunt shell for step-by-step testing</a:t>
            </a:r>
          </a:p>
        </p:txBody>
      </p:sp>
    </p:spTree>
    <p:extLst>
      <p:ext uri="{BB962C8B-B14F-4D97-AF65-F5344CB8AC3E}">
        <p14:creationId xmlns:p14="http://schemas.microsoft.com/office/powerpoint/2010/main" val="469438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E828BD-B878-41F9-9E1D-A3F25EA375FD}"/>
              </a:ext>
            </a:extLst>
          </p:cNvPr>
          <p:cNvSpPr>
            <a:spLocks noGrp="1"/>
          </p:cNvSpPr>
          <p:nvPr>
            <p:ph type="title"/>
          </p:nvPr>
        </p:nvSpPr>
        <p:spPr/>
        <p:txBody>
          <a:bodyPr/>
          <a:lstStyle/>
          <a:p>
            <a:r>
              <a:rPr lang="en-US" dirty="0"/>
              <a:t>PERFORMANCE TIPS</a:t>
            </a:r>
            <a:endParaRPr lang="en-IN" dirty="0"/>
          </a:p>
        </p:txBody>
      </p:sp>
      <p:sp>
        <p:nvSpPr>
          <p:cNvPr id="3" name="Content Placeholder 2">
            <a:extLst>
              <a:ext uri="{FF2B5EF4-FFF2-40B4-BE49-F238E27FC236}">
                <a16:creationId xmlns:a16="http://schemas.microsoft.com/office/drawing/2014/main" id="{09BAA84C-B61A-4B5B-B588-A069F421484F}"/>
              </a:ext>
            </a:extLst>
          </p:cNvPr>
          <p:cNvSpPr>
            <a:spLocks noGrp="1"/>
          </p:cNvSpPr>
          <p:nvPr>
            <p:ph idx="1"/>
          </p:nvPr>
        </p:nvSpPr>
        <p:spPr/>
        <p:txBody>
          <a:bodyPr anchor="t"/>
          <a:lstStyle/>
          <a:p>
            <a:pPr marL="171450" indent="-171450">
              <a:buFont typeface="Arial" panose="020B0604020202020204" pitchFamily="34" charset="0"/>
              <a:buChar char="•"/>
            </a:pPr>
            <a:r>
              <a:rPr lang="en-US" dirty="0"/>
              <a:t>Use LIMIT to test scripts on smaller data</a:t>
            </a:r>
          </a:p>
          <a:p>
            <a:pPr marL="171450" indent="-171450">
              <a:buFont typeface="Arial" panose="020B0604020202020204" pitchFamily="34" charset="0"/>
              <a:buChar char="•"/>
            </a:pPr>
            <a:r>
              <a:rPr lang="en-US" dirty="0"/>
              <a:t>Filter early to reduce data as soon as possible</a:t>
            </a:r>
          </a:p>
          <a:p>
            <a:pPr marL="171450" indent="-171450">
              <a:buFont typeface="Arial" panose="020B0604020202020204" pitchFamily="34" charset="0"/>
              <a:buChar char="•"/>
            </a:pPr>
            <a:r>
              <a:rPr lang="en-US" dirty="0"/>
              <a:t>Project only needed columns (avoid SELECT *)</a:t>
            </a:r>
          </a:p>
          <a:p>
            <a:pPr marL="171450" indent="-171450">
              <a:buFont typeface="Arial" panose="020B0604020202020204" pitchFamily="34" charset="0"/>
              <a:buChar char="•"/>
            </a:pPr>
            <a:r>
              <a:rPr lang="en-US" dirty="0"/>
              <a:t>Use built-in functions like COUNT, SUM with combiners</a:t>
            </a:r>
          </a:p>
          <a:p>
            <a:pPr marL="171450" indent="-171450">
              <a:buFont typeface="Arial" panose="020B0604020202020204" pitchFamily="34" charset="0"/>
              <a:buChar char="•"/>
            </a:pPr>
            <a:r>
              <a:rPr lang="en-US" dirty="0"/>
              <a:t>Use replicated joins for small datasets (JOIN optimization)</a:t>
            </a:r>
          </a:p>
          <a:p>
            <a:pPr marL="171450" indent="-171450">
              <a:buFont typeface="Arial" panose="020B0604020202020204" pitchFamily="34" charset="0"/>
              <a:buChar char="•"/>
            </a:pPr>
            <a:r>
              <a:rPr lang="en-US" dirty="0"/>
              <a:t>Avoid unnecessary GROUP BY operations</a:t>
            </a:r>
          </a:p>
          <a:p>
            <a:pPr marL="171450" indent="-171450">
              <a:buFont typeface="Arial" panose="020B0604020202020204" pitchFamily="34" charset="0"/>
              <a:buChar char="•"/>
            </a:pPr>
            <a:r>
              <a:rPr lang="en-US" dirty="0"/>
              <a:t>Store intermediate results to reuse and avoid re-computation</a:t>
            </a:r>
          </a:p>
          <a:p>
            <a:pPr marL="171450" indent="-171450">
              <a:buFont typeface="Arial" panose="020B0604020202020204" pitchFamily="34" charset="0"/>
              <a:buChar char="•"/>
            </a:pPr>
            <a:r>
              <a:rPr lang="en-US" dirty="0"/>
              <a:t>Combine multiple operations in a single step when possible</a:t>
            </a:r>
          </a:p>
        </p:txBody>
      </p:sp>
    </p:spTree>
    <p:extLst>
      <p:ext uri="{BB962C8B-B14F-4D97-AF65-F5344CB8AC3E}">
        <p14:creationId xmlns:p14="http://schemas.microsoft.com/office/powerpoint/2010/main" val="3810161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72988-BD7C-4EEF-86E9-8260525626D5}"/>
              </a:ext>
            </a:extLst>
          </p:cNvPr>
          <p:cNvSpPr>
            <a:spLocks noGrp="1"/>
          </p:cNvSpPr>
          <p:nvPr>
            <p:ph type="title"/>
          </p:nvPr>
        </p:nvSpPr>
        <p:spPr/>
        <p:txBody>
          <a:bodyPr/>
          <a:lstStyle/>
          <a:p>
            <a:r>
              <a:rPr lang="en-US" dirty="0"/>
              <a:t>PIG LATIN BEST PRACTICES</a:t>
            </a:r>
            <a:endParaRPr lang="en-IN" dirty="0"/>
          </a:p>
        </p:txBody>
      </p:sp>
      <p:sp>
        <p:nvSpPr>
          <p:cNvPr id="3" name="Content Placeholder 2">
            <a:extLst>
              <a:ext uri="{FF2B5EF4-FFF2-40B4-BE49-F238E27FC236}">
                <a16:creationId xmlns:a16="http://schemas.microsoft.com/office/drawing/2014/main" id="{9778B9E4-B24E-4AD6-B277-5DBEF17049F5}"/>
              </a:ext>
            </a:extLst>
          </p:cNvPr>
          <p:cNvSpPr>
            <a:spLocks noGrp="1"/>
          </p:cNvSpPr>
          <p:nvPr>
            <p:ph idx="1"/>
          </p:nvPr>
        </p:nvSpPr>
        <p:spPr/>
        <p:txBody>
          <a:bodyPr anchor="t"/>
          <a:lstStyle/>
          <a:p>
            <a:pPr marL="171450" indent="-171450">
              <a:buFont typeface="Arial" panose="020B0604020202020204" pitchFamily="34" charset="0"/>
              <a:buChar char="•"/>
            </a:pPr>
            <a:r>
              <a:rPr lang="en-US" dirty="0"/>
              <a:t>Write </a:t>
            </a:r>
            <a:r>
              <a:rPr lang="en-US" b="1" dirty="0"/>
              <a:t>modular scripts</a:t>
            </a:r>
            <a:r>
              <a:rPr lang="en-US" dirty="0"/>
              <a:t> (break logic into steps)</a:t>
            </a:r>
          </a:p>
          <a:p>
            <a:pPr marL="171450" indent="-171450">
              <a:buFont typeface="Arial" panose="020B0604020202020204" pitchFamily="34" charset="0"/>
              <a:buChar char="•"/>
            </a:pPr>
            <a:r>
              <a:rPr lang="en-US" dirty="0"/>
              <a:t>Use </a:t>
            </a:r>
            <a:r>
              <a:rPr lang="en-US" b="1" dirty="0"/>
              <a:t>meaningful aliases</a:t>
            </a:r>
            <a:r>
              <a:rPr lang="en-US" dirty="0"/>
              <a:t> for better readability</a:t>
            </a:r>
          </a:p>
          <a:p>
            <a:pPr marL="171450" indent="-171450">
              <a:buFont typeface="Arial" panose="020B0604020202020204" pitchFamily="34" charset="0"/>
              <a:buChar char="•"/>
            </a:pPr>
            <a:r>
              <a:rPr lang="en-US" dirty="0"/>
              <a:t>Avoid SELECT * — project only required fields</a:t>
            </a:r>
          </a:p>
          <a:p>
            <a:pPr marL="171450" indent="-171450">
              <a:buFont typeface="Arial" panose="020B0604020202020204" pitchFamily="34" charset="0"/>
              <a:buChar char="•"/>
            </a:pPr>
            <a:r>
              <a:rPr lang="en-US" dirty="0"/>
              <a:t>Apply </a:t>
            </a:r>
            <a:r>
              <a:rPr lang="en-US" b="1" dirty="0"/>
              <a:t>FILTER early</a:t>
            </a:r>
            <a:r>
              <a:rPr lang="en-US" dirty="0"/>
              <a:t> to reduce data quickly</a:t>
            </a:r>
          </a:p>
          <a:p>
            <a:pPr marL="171450" indent="-171450">
              <a:buFont typeface="Arial" panose="020B0604020202020204" pitchFamily="34" charset="0"/>
              <a:buChar char="•"/>
            </a:pPr>
            <a:r>
              <a:rPr lang="en-US" dirty="0"/>
              <a:t>Reuse relations instead of repeating logic</a:t>
            </a:r>
          </a:p>
          <a:p>
            <a:pPr marL="171450" indent="-171450">
              <a:buFont typeface="Arial" panose="020B0604020202020204" pitchFamily="34" charset="0"/>
              <a:buChar char="•"/>
            </a:pPr>
            <a:r>
              <a:rPr lang="en-US" dirty="0"/>
              <a:t>Use </a:t>
            </a:r>
            <a:r>
              <a:rPr lang="en-US" b="1" dirty="0"/>
              <a:t>DUMP</a:t>
            </a:r>
            <a:r>
              <a:rPr lang="en-US" dirty="0"/>
              <a:t> only for small datasets</a:t>
            </a:r>
          </a:p>
          <a:p>
            <a:pPr marL="171450" indent="-171450">
              <a:buFont typeface="Arial" panose="020B0604020202020204" pitchFamily="34" charset="0"/>
              <a:buChar char="•"/>
            </a:pPr>
            <a:r>
              <a:rPr lang="en-US" dirty="0"/>
              <a:t>Add </a:t>
            </a:r>
            <a:r>
              <a:rPr lang="en-US" b="1" dirty="0"/>
              <a:t>comments</a:t>
            </a:r>
            <a:r>
              <a:rPr lang="en-US" dirty="0"/>
              <a:t> (--) to explain logic</a:t>
            </a:r>
          </a:p>
          <a:p>
            <a:pPr marL="171450" indent="-171450">
              <a:buFont typeface="Arial" panose="020B0604020202020204" pitchFamily="34" charset="0"/>
              <a:buChar char="•"/>
            </a:pPr>
            <a:r>
              <a:rPr lang="en-US" dirty="0"/>
              <a:t>Test scripts on </a:t>
            </a:r>
            <a:r>
              <a:rPr lang="en-US" b="1" dirty="0"/>
              <a:t>small sample data</a:t>
            </a:r>
            <a:r>
              <a:rPr lang="en-US" dirty="0"/>
              <a:t> before full run</a:t>
            </a:r>
          </a:p>
        </p:txBody>
      </p:sp>
    </p:spTree>
    <p:extLst>
      <p:ext uri="{BB962C8B-B14F-4D97-AF65-F5344CB8AC3E}">
        <p14:creationId xmlns:p14="http://schemas.microsoft.com/office/powerpoint/2010/main" val="165487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D0DB8-1646-4673-AA7E-0632585B3B91}"/>
              </a:ext>
            </a:extLst>
          </p:cNvPr>
          <p:cNvSpPr>
            <a:spLocks noGrp="1"/>
          </p:cNvSpPr>
          <p:nvPr>
            <p:ph type="title"/>
          </p:nvPr>
        </p:nvSpPr>
        <p:spPr/>
        <p:txBody>
          <a:bodyPr/>
          <a:lstStyle/>
          <a:p>
            <a:r>
              <a:rPr lang="en-US" dirty="0"/>
              <a:t>ERROR HANDLING IN PIG</a:t>
            </a:r>
            <a:endParaRPr lang="en-IN" dirty="0"/>
          </a:p>
        </p:txBody>
      </p:sp>
      <p:sp>
        <p:nvSpPr>
          <p:cNvPr id="3" name="Content Placeholder 2">
            <a:extLst>
              <a:ext uri="{FF2B5EF4-FFF2-40B4-BE49-F238E27FC236}">
                <a16:creationId xmlns:a16="http://schemas.microsoft.com/office/drawing/2014/main" id="{2C6660E6-33A2-4CE3-A5DB-A537325AE351}"/>
              </a:ext>
            </a:extLst>
          </p:cNvPr>
          <p:cNvSpPr>
            <a:spLocks noGrp="1"/>
          </p:cNvSpPr>
          <p:nvPr>
            <p:ph idx="1"/>
          </p:nvPr>
        </p:nvSpPr>
        <p:spPr>
          <a:xfrm>
            <a:off x="685801" y="2142067"/>
            <a:ext cx="10131425" cy="4106333"/>
          </a:xfrm>
        </p:spPr>
        <p:txBody>
          <a:bodyPr anchor="t"/>
          <a:lstStyle/>
          <a:p>
            <a:pPr>
              <a:buFont typeface="Arial" panose="020B0604020202020204" pitchFamily="34" charset="0"/>
              <a:buChar char="•"/>
            </a:pPr>
            <a:r>
              <a:rPr lang="en-US" dirty="0"/>
              <a:t>Pig provides </a:t>
            </a:r>
            <a:r>
              <a:rPr lang="en-US" b="1" dirty="0"/>
              <a:t>error messages</a:t>
            </a:r>
            <a:r>
              <a:rPr lang="en-US" dirty="0"/>
              <a:t> to help debug scripts</a:t>
            </a:r>
          </a:p>
          <a:p>
            <a:pPr>
              <a:buFont typeface="Arial" panose="020B0604020202020204" pitchFamily="34" charset="0"/>
              <a:buChar char="•"/>
            </a:pPr>
            <a:r>
              <a:rPr lang="en-US" dirty="0"/>
              <a:t>Common errors: syntax errors, data type mismatches, missing files</a:t>
            </a:r>
          </a:p>
          <a:p>
            <a:pPr>
              <a:buFont typeface="Arial" panose="020B0604020202020204" pitchFamily="34" charset="0"/>
              <a:buChar char="•"/>
            </a:pPr>
            <a:r>
              <a:rPr lang="en-US" dirty="0"/>
              <a:t>Use </a:t>
            </a:r>
            <a:r>
              <a:rPr lang="en-US" b="1" dirty="0"/>
              <a:t>ILLUSTRATE</a:t>
            </a:r>
            <a:r>
              <a:rPr lang="en-US" dirty="0"/>
              <a:t> command to see how data flows through a script</a:t>
            </a:r>
          </a:p>
          <a:p>
            <a:pPr>
              <a:buFont typeface="Arial" panose="020B0604020202020204" pitchFamily="34" charset="0"/>
              <a:buChar char="•"/>
            </a:pPr>
            <a:r>
              <a:rPr lang="en-US" dirty="0"/>
              <a:t>Check </a:t>
            </a:r>
            <a:r>
              <a:rPr lang="en-US" b="1" dirty="0"/>
              <a:t>log files</a:t>
            </a:r>
            <a:r>
              <a:rPr lang="en-US" dirty="0"/>
              <a:t> in Hadoop for detailed error info</a:t>
            </a:r>
          </a:p>
          <a:p>
            <a:pPr>
              <a:buFont typeface="Arial" panose="020B0604020202020204" pitchFamily="34" charset="0"/>
              <a:buChar char="•"/>
            </a:pPr>
            <a:r>
              <a:rPr lang="en-US" dirty="0"/>
              <a:t>Use </a:t>
            </a:r>
            <a:r>
              <a:rPr lang="en-US" b="1" dirty="0"/>
              <a:t>TRY and CATCH</a:t>
            </a:r>
            <a:r>
              <a:rPr lang="en-US" dirty="0"/>
              <a:t> in UDFs to handle exceptions gracefully</a:t>
            </a:r>
          </a:p>
          <a:p>
            <a:pPr>
              <a:buFont typeface="Arial" panose="020B0604020202020204" pitchFamily="34" charset="0"/>
              <a:buChar char="•"/>
            </a:pPr>
            <a:r>
              <a:rPr lang="en-US" dirty="0"/>
              <a:t>Best practice: test scripts on small data before running large jobs</a:t>
            </a:r>
          </a:p>
          <a:p>
            <a:pPr>
              <a:buFont typeface="Arial" panose="020B0604020202020204" pitchFamily="34" charset="0"/>
              <a:buChar char="•"/>
            </a:pPr>
            <a:r>
              <a:rPr lang="en-US" dirty="0"/>
              <a:t>Use </a:t>
            </a:r>
            <a:r>
              <a:rPr lang="en-US" b="1" dirty="0"/>
              <a:t>comments</a:t>
            </a:r>
            <a:r>
              <a:rPr lang="en-US" dirty="0"/>
              <a:t> (-- or /* */) for clarity and easier debugging</a:t>
            </a:r>
          </a:p>
        </p:txBody>
      </p:sp>
    </p:spTree>
    <p:extLst>
      <p:ext uri="{BB962C8B-B14F-4D97-AF65-F5344CB8AC3E}">
        <p14:creationId xmlns:p14="http://schemas.microsoft.com/office/powerpoint/2010/main" val="2132629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F3A48-8FFF-4806-B9F5-005C5C453764}"/>
              </a:ext>
            </a:extLst>
          </p:cNvPr>
          <p:cNvSpPr>
            <a:spLocks noGrp="1"/>
          </p:cNvSpPr>
          <p:nvPr>
            <p:ph type="title"/>
          </p:nvPr>
        </p:nvSpPr>
        <p:spPr/>
        <p:txBody>
          <a:bodyPr/>
          <a:lstStyle/>
          <a:p>
            <a:r>
              <a:rPr lang="en-US" dirty="0"/>
              <a:t>APPLICATIONS OF APACHE PIG</a:t>
            </a:r>
            <a:endParaRPr lang="en-IN" dirty="0"/>
          </a:p>
        </p:txBody>
      </p:sp>
      <p:graphicFrame>
        <p:nvGraphicFramePr>
          <p:cNvPr id="4" name="Content Placeholder 3">
            <a:extLst>
              <a:ext uri="{FF2B5EF4-FFF2-40B4-BE49-F238E27FC236}">
                <a16:creationId xmlns:a16="http://schemas.microsoft.com/office/drawing/2014/main" id="{B4A4D68F-45C2-4B53-98CA-E3D22BB264A1}"/>
              </a:ext>
            </a:extLst>
          </p:cNvPr>
          <p:cNvGraphicFramePr>
            <a:graphicFrameLocks noGrp="1"/>
          </p:cNvGraphicFramePr>
          <p:nvPr>
            <p:ph idx="1"/>
            <p:extLst>
              <p:ext uri="{D42A27DB-BD31-4B8C-83A1-F6EECF244321}">
                <p14:modId xmlns:p14="http://schemas.microsoft.com/office/powerpoint/2010/main" val="2047242518"/>
              </p:ext>
            </p:extLst>
          </p:nvPr>
        </p:nvGraphicFramePr>
        <p:xfrm>
          <a:off x="685800" y="1840097"/>
          <a:ext cx="10131426" cy="4821964"/>
        </p:xfrm>
        <a:graphic>
          <a:graphicData uri="http://schemas.openxmlformats.org/drawingml/2006/table">
            <a:tbl>
              <a:tblPr/>
              <a:tblGrid>
                <a:gridCol w="5065713">
                  <a:extLst>
                    <a:ext uri="{9D8B030D-6E8A-4147-A177-3AD203B41FA5}">
                      <a16:colId xmlns:a16="http://schemas.microsoft.com/office/drawing/2014/main" val="3080340190"/>
                    </a:ext>
                  </a:extLst>
                </a:gridCol>
                <a:gridCol w="5065713">
                  <a:extLst>
                    <a:ext uri="{9D8B030D-6E8A-4147-A177-3AD203B41FA5}">
                      <a16:colId xmlns:a16="http://schemas.microsoft.com/office/drawing/2014/main" val="847611653"/>
                    </a:ext>
                  </a:extLst>
                </a:gridCol>
              </a:tblGrid>
              <a:tr h="344426">
                <a:tc>
                  <a:txBody>
                    <a:bodyPr/>
                    <a:lstStyle/>
                    <a:p>
                      <a:r>
                        <a:rPr lang="en-IN" sz="1700" b="1" dirty="0"/>
                        <a:t>Application Area</a:t>
                      </a:r>
                      <a:endParaRPr lang="en-IN" sz="1700" dirty="0"/>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b="1" dirty="0"/>
                        <a:t>Description</a:t>
                      </a:r>
                      <a:endParaRPr lang="en-IN" sz="1700" dirty="0"/>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23607346"/>
                  </a:ext>
                </a:extLst>
              </a:tr>
              <a:tr h="344426">
                <a:tc>
                  <a:txBody>
                    <a:bodyPr/>
                    <a:lstStyle/>
                    <a:p>
                      <a:r>
                        <a:rPr lang="en-IN" sz="1700" dirty="0"/>
                        <a:t>Data Cleaning</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dirty="0"/>
                        <a:t>Fix missing values, remove duplicates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04516381"/>
                  </a:ext>
                </a:extLst>
              </a:tr>
              <a:tr h="344426">
                <a:tc>
                  <a:txBody>
                    <a:bodyPr/>
                    <a:lstStyle/>
                    <a:p>
                      <a:r>
                        <a:rPr lang="en-IN" sz="1700" dirty="0"/>
                        <a:t>ETL Workflows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dirty="0"/>
                        <a:t>Extract, transform &amp; load data</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2697455"/>
                  </a:ext>
                </a:extLst>
              </a:tr>
              <a:tr h="344426">
                <a:tc>
                  <a:txBody>
                    <a:bodyPr/>
                    <a:lstStyle/>
                    <a:p>
                      <a:r>
                        <a:rPr lang="en-IN" sz="1700" dirty="0"/>
                        <a:t>Log Processing</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Analyze web and server logs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49471692"/>
                  </a:ext>
                </a:extLst>
              </a:tr>
              <a:tr h="344426">
                <a:tc>
                  <a:txBody>
                    <a:bodyPr/>
                    <a:lstStyle/>
                    <a:p>
                      <a:r>
                        <a:rPr lang="en-IN" sz="1700" dirty="0"/>
                        <a:t>Clickstream Analysis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Track user activity for insights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88108382"/>
                  </a:ext>
                </a:extLst>
              </a:tr>
              <a:tr h="344426">
                <a:tc>
                  <a:txBody>
                    <a:bodyPr/>
                    <a:lstStyle/>
                    <a:p>
                      <a:r>
                        <a:rPr lang="en-IN" sz="1700" dirty="0"/>
                        <a:t>Ad Targeting</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Preprocess data for personalized ads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71743620"/>
                  </a:ext>
                </a:extLst>
              </a:tr>
              <a:tr h="344426">
                <a:tc>
                  <a:txBody>
                    <a:bodyPr/>
                    <a:lstStyle/>
                    <a:p>
                      <a:r>
                        <a:rPr lang="en-IN" sz="1700" dirty="0"/>
                        <a:t>Data Aggregation</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Summarize large datasets (sales, views, etc.)</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5850598"/>
                  </a:ext>
                </a:extLst>
              </a:tr>
              <a:tr h="344426">
                <a:tc>
                  <a:txBody>
                    <a:bodyPr/>
                    <a:lstStyle/>
                    <a:p>
                      <a:r>
                        <a:rPr lang="en-IN" sz="1700" dirty="0"/>
                        <a:t>Sentiment Analysis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Preprocess text data for opinion mining</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1725266"/>
                  </a:ext>
                </a:extLst>
              </a:tr>
              <a:tr h="344426">
                <a:tc>
                  <a:txBody>
                    <a:bodyPr/>
                    <a:lstStyle/>
                    <a:p>
                      <a:r>
                        <a:rPr lang="en-IN" sz="1700" dirty="0"/>
                        <a:t>Machine Learning Pipelines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dirty="0"/>
                        <a:t>Prepare large-scale training data</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73144310"/>
                  </a:ext>
                </a:extLst>
              </a:tr>
              <a:tr h="344426">
                <a:tc>
                  <a:txBody>
                    <a:bodyPr/>
                    <a:lstStyle/>
                    <a:p>
                      <a:r>
                        <a:rPr lang="en-IN" sz="1700" dirty="0"/>
                        <a:t>Social Media Analysis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dirty="0"/>
                        <a:t>Transform unstructured social data</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14886459"/>
                  </a:ext>
                </a:extLst>
              </a:tr>
              <a:tr h="344426">
                <a:tc>
                  <a:txBody>
                    <a:bodyPr/>
                    <a:lstStyle/>
                    <a:p>
                      <a:r>
                        <a:rPr lang="en-IN" sz="1700" dirty="0"/>
                        <a:t>Research &amp; Prototyping</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Quick proofs of concept without Java coding</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6718270"/>
                  </a:ext>
                </a:extLst>
              </a:tr>
              <a:tr h="344426">
                <a:tc>
                  <a:txBody>
                    <a:bodyPr/>
                    <a:lstStyle/>
                    <a:p>
                      <a:r>
                        <a:rPr lang="en-IN" sz="1700" dirty="0"/>
                        <a:t>Retail &amp; E-commerce</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700" dirty="0" err="1"/>
                        <a:t>Analyze</a:t>
                      </a:r>
                      <a:r>
                        <a:rPr lang="en-IN" sz="1700" dirty="0"/>
                        <a:t> transactions, customer </a:t>
                      </a:r>
                      <a:r>
                        <a:rPr lang="en-IN" sz="1700" dirty="0" err="1"/>
                        <a:t>behavior</a:t>
                      </a:r>
                      <a:endParaRPr lang="en-IN" sz="1700" dirty="0"/>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19298213"/>
                  </a:ext>
                </a:extLst>
              </a:tr>
              <a:tr h="344426">
                <a:tc>
                  <a:txBody>
                    <a:bodyPr/>
                    <a:lstStyle/>
                    <a:p>
                      <a:r>
                        <a:rPr lang="en-IN" sz="1700"/>
                        <a:t>Telecom Analytics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a:t>Process call records and usage patterns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9977339"/>
                  </a:ext>
                </a:extLst>
              </a:tr>
              <a:tr h="344426">
                <a:tc>
                  <a:txBody>
                    <a:bodyPr/>
                    <a:lstStyle/>
                    <a:p>
                      <a:r>
                        <a:rPr lang="en-IN" sz="1700"/>
                        <a:t>Healthcare Analytics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700" dirty="0"/>
                        <a:t>Preprocess patient data for trends and insights</a:t>
                      </a:r>
                    </a:p>
                  </a:txBody>
                  <a:tcPr marL="84619" marR="84619" marT="42310" marB="4231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567454"/>
                  </a:ext>
                </a:extLst>
              </a:tr>
            </a:tbl>
          </a:graphicData>
        </a:graphic>
      </p:graphicFrame>
    </p:spTree>
    <p:extLst>
      <p:ext uri="{BB962C8B-B14F-4D97-AF65-F5344CB8AC3E}">
        <p14:creationId xmlns:p14="http://schemas.microsoft.com/office/powerpoint/2010/main" val="3918526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49D0A-6163-48DF-A8C1-D0985C7126DE}"/>
              </a:ext>
            </a:extLst>
          </p:cNvPr>
          <p:cNvSpPr>
            <a:spLocks noGrp="1"/>
          </p:cNvSpPr>
          <p:nvPr>
            <p:ph type="title"/>
          </p:nvPr>
        </p:nvSpPr>
        <p:spPr/>
        <p:txBody>
          <a:bodyPr/>
          <a:lstStyle/>
          <a:p>
            <a:r>
              <a:rPr lang="en-US" dirty="0"/>
              <a:t>Experiment 3</a:t>
            </a:r>
            <a:endParaRPr lang="en-IN" dirty="0"/>
          </a:p>
        </p:txBody>
      </p:sp>
      <p:sp>
        <p:nvSpPr>
          <p:cNvPr id="3" name="Content Placeholder 2">
            <a:extLst>
              <a:ext uri="{FF2B5EF4-FFF2-40B4-BE49-F238E27FC236}">
                <a16:creationId xmlns:a16="http://schemas.microsoft.com/office/drawing/2014/main" id="{D249C594-5B39-4F96-8B30-20BCC917D024}"/>
              </a:ext>
            </a:extLst>
          </p:cNvPr>
          <p:cNvSpPr>
            <a:spLocks noGrp="1"/>
          </p:cNvSpPr>
          <p:nvPr>
            <p:ph idx="1"/>
          </p:nvPr>
        </p:nvSpPr>
        <p:spPr/>
        <p:txBody>
          <a:bodyPr anchor="t"/>
          <a:lstStyle/>
          <a:p>
            <a:pPr marL="0" indent="0">
              <a:buNone/>
            </a:pPr>
            <a:r>
              <a:rPr lang="en-US" dirty="0"/>
              <a:t>Implement the following operations using Pig Operators/Functions: </a:t>
            </a:r>
          </a:p>
          <a:p>
            <a:pPr marL="0" indent="0">
              <a:buNone/>
            </a:pPr>
            <a:r>
              <a:rPr lang="en-US" dirty="0"/>
              <a:t>LOAD, DUMP, FOREACH, GROUP, DISTINCT, LIMIT, ORDER BY, </a:t>
            </a:r>
          </a:p>
          <a:p>
            <a:pPr marL="0" indent="0">
              <a:buNone/>
            </a:pPr>
            <a:r>
              <a:rPr lang="en-US" dirty="0"/>
              <a:t>JOIN, UNION, SPLIT, SAMPLE, AVG, MAX, COUNT, TUPLE, MAP, </a:t>
            </a:r>
          </a:p>
          <a:p>
            <a:pPr marL="0" indent="0">
              <a:buNone/>
            </a:pPr>
            <a:r>
              <a:rPr lang="en-US" dirty="0"/>
              <a:t>PIGGY BANK, PARAMETER SUBSTITUTION, DESCRIBE </a:t>
            </a:r>
          </a:p>
          <a:p>
            <a:pPr marL="285750" indent="-285750">
              <a:buAutoNum type="romanLcParenR"/>
            </a:pPr>
            <a:endParaRPr lang="en-US" dirty="0"/>
          </a:p>
          <a:p>
            <a:endParaRPr lang="en-IN" dirty="0"/>
          </a:p>
        </p:txBody>
      </p:sp>
    </p:spTree>
    <p:extLst>
      <p:ext uri="{BB962C8B-B14F-4D97-AF65-F5344CB8AC3E}">
        <p14:creationId xmlns:p14="http://schemas.microsoft.com/office/powerpoint/2010/main" val="4215121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49D0A-6163-48DF-A8C1-D0985C7126DE}"/>
              </a:ext>
            </a:extLst>
          </p:cNvPr>
          <p:cNvSpPr>
            <a:spLocks noGrp="1"/>
          </p:cNvSpPr>
          <p:nvPr>
            <p:ph type="title"/>
          </p:nvPr>
        </p:nvSpPr>
        <p:spPr/>
        <p:txBody>
          <a:bodyPr/>
          <a:lstStyle/>
          <a:p>
            <a:r>
              <a:rPr lang="en-US" dirty="0"/>
              <a:t>Experiment 3</a:t>
            </a:r>
            <a:endParaRPr lang="en-IN" dirty="0"/>
          </a:p>
        </p:txBody>
      </p:sp>
      <p:graphicFrame>
        <p:nvGraphicFramePr>
          <p:cNvPr id="4" name="Content Placeholder 3">
            <a:extLst>
              <a:ext uri="{FF2B5EF4-FFF2-40B4-BE49-F238E27FC236}">
                <a16:creationId xmlns:a16="http://schemas.microsoft.com/office/drawing/2014/main" id="{46F1BAB7-287A-4B98-A730-4BD77A7CA33C}"/>
              </a:ext>
            </a:extLst>
          </p:cNvPr>
          <p:cNvGraphicFramePr>
            <a:graphicFrameLocks noGrp="1"/>
          </p:cNvGraphicFramePr>
          <p:nvPr>
            <p:ph idx="1"/>
            <p:extLst>
              <p:ext uri="{D42A27DB-BD31-4B8C-83A1-F6EECF244321}">
                <p14:modId xmlns:p14="http://schemas.microsoft.com/office/powerpoint/2010/main" val="307534206"/>
              </p:ext>
            </p:extLst>
          </p:nvPr>
        </p:nvGraphicFramePr>
        <p:xfrm>
          <a:off x="135273" y="1526844"/>
          <a:ext cx="11693871" cy="5193268"/>
        </p:xfrm>
        <a:graphic>
          <a:graphicData uri="http://schemas.openxmlformats.org/drawingml/2006/table">
            <a:tbl>
              <a:tblPr/>
              <a:tblGrid>
                <a:gridCol w="3897957">
                  <a:extLst>
                    <a:ext uri="{9D8B030D-6E8A-4147-A177-3AD203B41FA5}">
                      <a16:colId xmlns:a16="http://schemas.microsoft.com/office/drawing/2014/main" val="1816654346"/>
                    </a:ext>
                  </a:extLst>
                </a:gridCol>
                <a:gridCol w="3897957">
                  <a:extLst>
                    <a:ext uri="{9D8B030D-6E8A-4147-A177-3AD203B41FA5}">
                      <a16:colId xmlns:a16="http://schemas.microsoft.com/office/drawing/2014/main" val="2922014641"/>
                    </a:ext>
                  </a:extLst>
                </a:gridCol>
                <a:gridCol w="3897957">
                  <a:extLst>
                    <a:ext uri="{9D8B030D-6E8A-4147-A177-3AD203B41FA5}">
                      <a16:colId xmlns:a16="http://schemas.microsoft.com/office/drawing/2014/main" val="1878180853"/>
                    </a:ext>
                  </a:extLst>
                </a:gridCol>
              </a:tblGrid>
              <a:tr h="199589">
                <a:tc>
                  <a:txBody>
                    <a:bodyPr/>
                    <a:lstStyle/>
                    <a:p>
                      <a:endParaRPr lang="en-IN" sz="700" dirty="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3392789160"/>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1756765681"/>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2268429173"/>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124148891"/>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3791252270"/>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1176835276"/>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797948596"/>
                  </a:ext>
                </a:extLst>
              </a:tr>
              <a:tr h="349775">
                <a:tc>
                  <a:txBody>
                    <a:bodyPr/>
                    <a:lstStyle/>
                    <a:p>
                      <a:endParaRPr lang="en-IN" sz="700" dirty="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157421683"/>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2674777713"/>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3828375408"/>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3954427712"/>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532870533"/>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dirty="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1851372243"/>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322988746"/>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1879391326"/>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1251145320"/>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extLst>
                  <a:ext uri="{0D108BD9-81ED-4DB2-BD59-A6C34878D82A}">
                    <a16:rowId xmlns:a16="http://schemas.microsoft.com/office/drawing/2014/main" val="2328510138"/>
                  </a:ext>
                </a:extLst>
              </a:tr>
              <a:tr h="349775">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US" sz="700"/>
                    </a:p>
                  </a:txBody>
                  <a:tcPr marL="35093" marR="35093" marT="17546" marB="17546" anchor="ctr">
                    <a:lnL>
                      <a:noFill/>
                    </a:lnL>
                    <a:lnR>
                      <a:noFill/>
                    </a:lnR>
                    <a:lnT>
                      <a:noFill/>
                    </a:lnT>
                    <a:lnB>
                      <a:noFill/>
                    </a:lnB>
                  </a:tcPr>
                </a:tc>
                <a:extLst>
                  <a:ext uri="{0D108BD9-81ED-4DB2-BD59-A6C34878D82A}">
                    <a16:rowId xmlns:a16="http://schemas.microsoft.com/office/drawing/2014/main" val="681913664"/>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nl-NL" sz="700"/>
                    </a:p>
                  </a:txBody>
                  <a:tcPr marL="35093" marR="35093" marT="17546" marB="17546" anchor="ctr">
                    <a:lnL>
                      <a:noFill/>
                    </a:lnL>
                    <a:lnR>
                      <a:noFill/>
                    </a:lnR>
                    <a:lnT>
                      <a:noFill/>
                    </a:lnT>
                    <a:lnB>
                      <a:noFill/>
                    </a:lnB>
                  </a:tcPr>
                </a:tc>
                <a:extLst>
                  <a:ext uri="{0D108BD9-81ED-4DB2-BD59-A6C34878D82A}">
                    <a16:rowId xmlns:a16="http://schemas.microsoft.com/office/drawing/2014/main" val="3186680831"/>
                  </a:ext>
                </a:extLst>
              </a:tr>
              <a:tr h="199589">
                <a:tc>
                  <a:txBody>
                    <a:bodyPr/>
                    <a:lstStyle/>
                    <a:p>
                      <a:endParaRPr lang="en-IN" sz="700"/>
                    </a:p>
                  </a:txBody>
                  <a:tcPr marL="35093" marR="35093" marT="17546" marB="17546" anchor="ctr">
                    <a:lnL>
                      <a:noFill/>
                    </a:lnL>
                    <a:lnR>
                      <a:noFill/>
                    </a:lnR>
                    <a:lnT>
                      <a:noFill/>
                    </a:lnT>
                    <a:lnB>
                      <a:noFill/>
                    </a:lnB>
                  </a:tcPr>
                </a:tc>
                <a:tc>
                  <a:txBody>
                    <a:bodyPr/>
                    <a:lstStyle/>
                    <a:p>
                      <a:endParaRPr lang="en-IN" sz="700"/>
                    </a:p>
                  </a:txBody>
                  <a:tcPr marL="35093" marR="35093" marT="17546" marB="17546" anchor="ctr">
                    <a:lnL>
                      <a:noFill/>
                    </a:lnL>
                    <a:lnR>
                      <a:noFill/>
                    </a:lnR>
                    <a:lnT>
                      <a:noFill/>
                    </a:lnT>
                    <a:lnB>
                      <a:noFill/>
                    </a:lnB>
                  </a:tcPr>
                </a:tc>
                <a:tc>
                  <a:txBody>
                    <a:bodyPr/>
                    <a:lstStyle/>
                    <a:p>
                      <a:endParaRPr lang="en-IN" sz="700" dirty="0"/>
                    </a:p>
                  </a:txBody>
                  <a:tcPr marL="35093" marR="35093" marT="17546" marB="17546" anchor="ctr">
                    <a:lnL>
                      <a:noFill/>
                    </a:lnL>
                    <a:lnR>
                      <a:noFill/>
                    </a:lnR>
                    <a:lnT>
                      <a:noFill/>
                    </a:lnT>
                    <a:lnB>
                      <a:noFill/>
                    </a:lnB>
                  </a:tcPr>
                </a:tc>
                <a:extLst>
                  <a:ext uri="{0D108BD9-81ED-4DB2-BD59-A6C34878D82A}">
                    <a16:rowId xmlns:a16="http://schemas.microsoft.com/office/drawing/2014/main" val="1050034679"/>
                  </a:ext>
                </a:extLst>
              </a:tr>
            </a:tbl>
          </a:graphicData>
        </a:graphic>
      </p:graphicFrame>
      <p:graphicFrame>
        <p:nvGraphicFramePr>
          <p:cNvPr id="5" name="Table 4">
            <a:extLst>
              <a:ext uri="{FF2B5EF4-FFF2-40B4-BE49-F238E27FC236}">
                <a16:creationId xmlns:a16="http://schemas.microsoft.com/office/drawing/2014/main" id="{E1E7AAAF-3D90-446D-882A-D938EA1CF24B}"/>
              </a:ext>
            </a:extLst>
          </p:cNvPr>
          <p:cNvGraphicFramePr>
            <a:graphicFrameLocks noGrp="1"/>
          </p:cNvGraphicFramePr>
          <p:nvPr>
            <p:extLst>
              <p:ext uri="{D42A27DB-BD31-4B8C-83A1-F6EECF244321}">
                <p14:modId xmlns:p14="http://schemas.microsoft.com/office/powerpoint/2010/main" val="621345565"/>
              </p:ext>
            </p:extLst>
          </p:nvPr>
        </p:nvGraphicFramePr>
        <p:xfrm>
          <a:off x="540656" y="2065866"/>
          <a:ext cx="10533744" cy="3594702"/>
        </p:xfrm>
        <a:graphic>
          <a:graphicData uri="http://schemas.openxmlformats.org/drawingml/2006/table">
            <a:tbl>
              <a:tblPr/>
              <a:tblGrid>
                <a:gridCol w="3511248">
                  <a:extLst>
                    <a:ext uri="{9D8B030D-6E8A-4147-A177-3AD203B41FA5}">
                      <a16:colId xmlns:a16="http://schemas.microsoft.com/office/drawing/2014/main" val="1231517571"/>
                    </a:ext>
                  </a:extLst>
                </a:gridCol>
                <a:gridCol w="3511248">
                  <a:extLst>
                    <a:ext uri="{9D8B030D-6E8A-4147-A177-3AD203B41FA5}">
                      <a16:colId xmlns:a16="http://schemas.microsoft.com/office/drawing/2014/main" val="1986940241"/>
                    </a:ext>
                  </a:extLst>
                </a:gridCol>
                <a:gridCol w="3511248">
                  <a:extLst>
                    <a:ext uri="{9D8B030D-6E8A-4147-A177-3AD203B41FA5}">
                      <a16:colId xmlns:a16="http://schemas.microsoft.com/office/drawing/2014/main" val="86108589"/>
                    </a:ext>
                  </a:extLst>
                </a:gridCol>
              </a:tblGrid>
              <a:tr h="410823">
                <a:tc>
                  <a:txBody>
                    <a:bodyPr/>
                    <a:lstStyle/>
                    <a:p>
                      <a:r>
                        <a:rPr lang="en-IN" sz="1800" b="1" dirty="0"/>
                        <a:t>Operator/Function</a:t>
                      </a:r>
                      <a:endParaRPr lang="en-IN"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1"/>
                        <a:t>Purpose</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1"/>
                        <a:t>Example</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050372357"/>
                  </a:ext>
                </a:extLst>
              </a:tr>
              <a:tr h="410823">
                <a:tc>
                  <a:txBody>
                    <a:bodyPr/>
                    <a:lstStyle/>
                    <a:p>
                      <a:r>
                        <a:rPr lang="en-IN" sz="1800" b="1"/>
                        <a:t>LOAD</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a:t>Load data into a relation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LOAD 'data.txt';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21011750"/>
                  </a:ext>
                </a:extLst>
              </a:tr>
              <a:tr h="410823">
                <a:tc>
                  <a:txBody>
                    <a:bodyPr/>
                    <a:lstStyle/>
                    <a:p>
                      <a:r>
                        <a:rPr lang="en-IN" sz="1800" b="1"/>
                        <a:t>DUMP</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Display relation contents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DUMP students;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84026007"/>
                  </a:ext>
                </a:extLst>
              </a:tr>
              <a:tr h="718941">
                <a:tc>
                  <a:txBody>
                    <a:bodyPr/>
                    <a:lstStyle/>
                    <a:p>
                      <a:r>
                        <a:rPr lang="en-IN" sz="1800" b="1"/>
                        <a:t>FOREACH</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Process/transform each row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FOREACH students GENERATE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0956382"/>
                  </a:ext>
                </a:extLst>
              </a:tr>
              <a:tr h="410823">
                <a:tc>
                  <a:txBody>
                    <a:bodyPr/>
                    <a:lstStyle/>
                    <a:p>
                      <a:r>
                        <a:rPr lang="en-IN" sz="1800" b="1"/>
                        <a:t>GROUP</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Group data by key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GROUP students BY GPA;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88275184"/>
                  </a:ext>
                </a:extLst>
              </a:tr>
              <a:tr h="410823">
                <a:tc>
                  <a:txBody>
                    <a:bodyPr/>
                    <a:lstStyle/>
                    <a:p>
                      <a:r>
                        <a:rPr lang="en-IN" sz="1800" b="1" dirty="0"/>
                        <a:t>DISTINCT</a:t>
                      </a:r>
                      <a:endParaRPr lang="en-IN"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Remove duplicate tuples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DISTINCT students;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66466567"/>
                  </a:ext>
                </a:extLst>
              </a:tr>
              <a:tr h="410823">
                <a:tc>
                  <a:txBody>
                    <a:bodyPr/>
                    <a:lstStyle/>
                    <a:p>
                      <a:r>
                        <a:rPr lang="en-IN" sz="1800" b="1"/>
                        <a:t>LIMIT</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Get first N rows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LIMIT students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09573888"/>
                  </a:ext>
                </a:extLst>
              </a:tr>
              <a:tr h="410823">
                <a:tc>
                  <a:txBody>
                    <a:bodyPr/>
                    <a:lstStyle/>
                    <a:p>
                      <a:r>
                        <a:rPr lang="en-IN" sz="1800" b="1"/>
                        <a:t>ORDER BY</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Sort relation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ORDER students BY name ASC;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45140843"/>
                  </a:ext>
                </a:extLst>
              </a:tr>
            </a:tbl>
          </a:graphicData>
        </a:graphic>
      </p:graphicFrame>
    </p:spTree>
    <p:extLst>
      <p:ext uri="{BB962C8B-B14F-4D97-AF65-F5344CB8AC3E}">
        <p14:creationId xmlns:p14="http://schemas.microsoft.com/office/powerpoint/2010/main" val="36586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49D0A-6163-48DF-A8C1-D0985C7126DE}"/>
              </a:ext>
            </a:extLst>
          </p:cNvPr>
          <p:cNvSpPr>
            <a:spLocks noGrp="1"/>
          </p:cNvSpPr>
          <p:nvPr>
            <p:ph type="title"/>
          </p:nvPr>
        </p:nvSpPr>
        <p:spPr/>
        <p:txBody>
          <a:bodyPr/>
          <a:lstStyle/>
          <a:p>
            <a:r>
              <a:rPr lang="en-US" dirty="0"/>
              <a:t>Experiment 3</a:t>
            </a:r>
            <a:endParaRPr lang="en-IN" dirty="0"/>
          </a:p>
        </p:txBody>
      </p:sp>
      <p:graphicFrame>
        <p:nvGraphicFramePr>
          <p:cNvPr id="4" name="Content Placeholder 3">
            <a:extLst>
              <a:ext uri="{FF2B5EF4-FFF2-40B4-BE49-F238E27FC236}">
                <a16:creationId xmlns:a16="http://schemas.microsoft.com/office/drawing/2014/main" id="{83872914-156F-45FD-B50B-F88B8E7ADFF6}"/>
              </a:ext>
            </a:extLst>
          </p:cNvPr>
          <p:cNvGraphicFramePr>
            <a:graphicFrameLocks noGrp="1"/>
          </p:cNvGraphicFramePr>
          <p:nvPr>
            <p:ph idx="1"/>
            <p:extLst>
              <p:ext uri="{D42A27DB-BD31-4B8C-83A1-F6EECF244321}">
                <p14:modId xmlns:p14="http://schemas.microsoft.com/office/powerpoint/2010/main" val="2156949221"/>
              </p:ext>
            </p:extLst>
          </p:nvPr>
        </p:nvGraphicFramePr>
        <p:xfrm>
          <a:off x="685800" y="2065867"/>
          <a:ext cx="10475685" cy="3754359"/>
        </p:xfrm>
        <a:graphic>
          <a:graphicData uri="http://schemas.openxmlformats.org/drawingml/2006/table">
            <a:tbl>
              <a:tblPr/>
              <a:tblGrid>
                <a:gridCol w="3491895">
                  <a:extLst>
                    <a:ext uri="{9D8B030D-6E8A-4147-A177-3AD203B41FA5}">
                      <a16:colId xmlns:a16="http://schemas.microsoft.com/office/drawing/2014/main" val="4205080086"/>
                    </a:ext>
                  </a:extLst>
                </a:gridCol>
                <a:gridCol w="3491895">
                  <a:extLst>
                    <a:ext uri="{9D8B030D-6E8A-4147-A177-3AD203B41FA5}">
                      <a16:colId xmlns:a16="http://schemas.microsoft.com/office/drawing/2014/main" val="1950607115"/>
                    </a:ext>
                  </a:extLst>
                </a:gridCol>
                <a:gridCol w="3491895">
                  <a:extLst>
                    <a:ext uri="{9D8B030D-6E8A-4147-A177-3AD203B41FA5}">
                      <a16:colId xmlns:a16="http://schemas.microsoft.com/office/drawing/2014/main" val="3851496793"/>
                    </a:ext>
                  </a:extLst>
                </a:gridCol>
              </a:tblGrid>
              <a:tr h="417151">
                <a:tc>
                  <a:txBody>
                    <a:bodyPr/>
                    <a:lstStyle/>
                    <a:p>
                      <a:r>
                        <a:rPr lang="en-IN" sz="1800" b="1"/>
                        <a:t>Operator/Function</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1"/>
                        <a:t>Purpose</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b="1"/>
                        <a:t>Example</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38352549"/>
                  </a:ext>
                </a:extLst>
              </a:tr>
              <a:tr h="417151">
                <a:tc>
                  <a:txBody>
                    <a:bodyPr/>
                    <a:lstStyle/>
                    <a:p>
                      <a:r>
                        <a:rPr lang="en-IN" sz="1800" b="1"/>
                        <a:t>JOIN</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Join two relations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a:t>JOIN s BY id, d BY id;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25430277"/>
                  </a:ext>
                </a:extLst>
              </a:tr>
              <a:tr h="417151">
                <a:tc>
                  <a:txBody>
                    <a:bodyPr/>
                    <a:lstStyle/>
                    <a:p>
                      <a:r>
                        <a:rPr lang="en-IN" sz="1800" b="1"/>
                        <a:t>UNION</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Combine two relations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UNION s, 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87394307"/>
                  </a:ext>
                </a:extLst>
              </a:tr>
              <a:tr h="417151">
                <a:tc>
                  <a:txBody>
                    <a:bodyPr/>
                    <a:lstStyle/>
                    <a:p>
                      <a:r>
                        <a:rPr lang="en-IN" sz="1800" b="1"/>
                        <a:t>SPLIT</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Divide relation by condition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a:t>SPLIT s INTO a IF cond, b IF !cond;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7228275"/>
                  </a:ext>
                </a:extLst>
              </a:tr>
              <a:tr h="417151">
                <a:tc>
                  <a:txBody>
                    <a:bodyPr/>
                    <a:lstStyle/>
                    <a:p>
                      <a:r>
                        <a:rPr lang="en-IN" sz="1800" b="1"/>
                        <a:t>SAMPLE</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Random subset of data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SAMPLE students 0.1;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6002189"/>
                  </a:ext>
                </a:extLst>
              </a:tr>
              <a:tr h="417151">
                <a:tc>
                  <a:txBody>
                    <a:bodyPr/>
                    <a:lstStyle/>
                    <a:p>
                      <a:r>
                        <a:rPr lang="en-IN" sz="1800" b="1" dirty="0"/>
                        <a:t>AVG, MAX, COUNT</a:t>
                      </a:r>
                      <a:endParaRPr lang="en-IN" sz="18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Aggregate functions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AVG(grouped.marks);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1950750"/>
                  </a:ext>
                </a:extLst>
              </a:tr>
              <a:tr h="417151">
                <a:tc>
                  <a:txBody>
                    <a:bodyPr/>
                    <a:lstStyle/>
                    <a:p>
                      <a:r>
                        <a:rPr lang="en-IN" sz="1800" b="1"/>
                        <a:t>TUPLE / MAP</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a:t>Data types used in Pig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({a,b}), [‘key’#value]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03098587"/>
                  </a:ext>
                </a:extLst>
              </a:tr>
              <a:tr h="417151">
                <a:tc>
                  <a:txBody>
                    <a:bodyPr/>
                    <a:lstStyle/>
                    <a:p>
                      <a:r>
                        <a:rPr lang="en-IN" sz="1800" b="1"/>
                        <a:t>PIGGY BANK / PARAMETER</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Advanced use / param support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nl-NL" sz="1800"/>
                        <a:t>pig -param GPA=5 script.pig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3155196"/>
                  </a:ext>
                </a:extLst>
              </a:tr>
              <a:tr h="417151">
                <a:tc>
                  <a:txBody>
                    <a:bodyPr/>
                    <a:lstStyle/>
                    <a:p>
                      <a:r>
                        <a:rPr lang="en-IN" sz="1800" b="1"/>
                        <a:t>DESCRIBE</a:t>
                      </a:r>
                      <a:endParaRPr lang="en-IN" sz="180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Display schema of relation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dirty="0"/>
                        <a:t>DESCRIBE students;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22150394"/>
                  </a:ext>
                </a:extLst>
              </a:tr>
            </a:tbl>
          </a:graphicData>
        </a:graphic>
      </p:graphicFrame>
    </p:spTree>
    <p:extLst>
      <p:ext uri="{BB962C8B-B14F-4D97-AF65-F5344CB8AC3E}">
        <p14:creationId xmlns:p14="http://schemas.microsoft.com/office/powerpoint/2010/main" val="854449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49D0A-6163-48DF-A8C1-D0985C7126DE}"/>
              </a:ext>
            </a:extLst>
          </p:cNvPr>
          <p:cNvSpPr>
            <a:spLocks noGrp="1"/>
          </p:cNvSpPr>
          <p:nvPr>
            <p:ph type="title"/>
          </p:nvPr>
        </p:nvSpPr>
        <p:spPr/>
        <p:txBody>
          <a:bodyPr/>
          <a:lstStyle/>
          <a:p>
            <a:r>
              <a:rPr lang="en-US" dirty="0"/>
              <a:t>Experiment 3</a:t>
            </a:r>
            <a:endParaRPr lang="en-IN" dirty="0"/>
          </a:p>
        </p:txBody>
      </p:sp>
      <p:sp>
        <p:nvSpPr>
          <p:cNvPr id="3" name="Content Placeholder 2">
            <a:extLst>
              <a:ext uri="{FF2B5EF4-FFF2-40B4-BE49-F238E27FC236}">
                <a16:creationId xmlns:a16="http://schemas.microsoft.com/office/drawing/2014/main" id="{D249C594-5B39-4F96-8B30-20BCC917D024}"/>
              </a:ext>
            </a:extLst>
          </p:cNvPr>
          <p:cNvSpPr>
            <a:spLocks noGrp="1"/>
          </p:cNvSpPr>
          <p:nvPr>
            <p:ph idx="1"/>
          </p:nvPr>
        </p:nvSpPr>
        <p:spPr/>
        <p:txBody>
          <a:bodyPr anchor="t"/>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Write a PIG script to load and store “Student data”. (Student file contains Roll no, Name, Marks and GPA).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Filter all the students who are having GPA&gt;5.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Display the name of all Students in Uppercase.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Group tuples of students based on their GPA.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Remove duplicate tuples of Student list.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Display first three tuples from “student” relation.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Display the names of students in ascending order.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Join two relations namely Student and department (</a:t>
            </a:r>
            <a:r>
              <a:rPr lang="en-US" dirty="0" err="1"/>
              <a:t>Rno</a:t>
            </a:r>
            <a:r>
              <a:rPr lang="en-US" dirty="0"/>
              <a:t>, </a:t>
            </a:r>
            <a:r>
              <a:rPr lang="en-US" dirty="0" err="1"/>
              <a:t>DeptNo</a:t>
            </a:r>
            <a:r>
              <a:rPr lang="en-US" dirty="0"/>
              <a:t>, </a:t>
            </a:r>
            <a:r>
              <a:rPr lang="en-US" dirty="0" err="1"/>
              <a:t>DeptName</a:t>
            </a:r>
            <a:r>
              <a:rPr lang="en-US" dirty="0"/>
              <a:t>) based on the values contained in the roll no column.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Merge content of two relations Student and department. </a:t>
            </a:r>
          </a:p>
          <a:p>
            <a:pPr marL="228600" marR="0" lvl="0" indent="-228600" algn="l" defTabSz="914400" rtl="0" eaLnBrk="1" fontAlgn="auto" latinLnBrk="0" hangingPunct="1">
              <a:lnSpc>
                <a:spcPct val="100000"/>
              </a:lnSpc>
              <a:spcBef>
                <a:spcPts val="0"/>
              </a:spcBef>
              <a:spcAft>
                <a:spcPts val="0"/>
              </a:spcAft>
              <a:buClrTx/>
              <a:buSzTx/>
              <a:buFontTx/>
              <a:buAutoNum type="alphaLcPeriod"/>
              <a:tabLst/>
              <a:defRPr/>
            </a:pPr>
            <a:r>
              <a:rPr lang="en-US" dirty="0"/>
              <a:t>Partition a relation based on the GPA’s acquired by students.</a:t>
            </a:r>
            <a:endParaRPr lang="en-IN" dirty="0"/>
          </a:p>
        </p:txBody>
      </p:sp>
    </p:spTree>
    <p:extLst>
      <p:ext uri="{BB962C8B-B14F-4D97-AF65-F5344CB8AC3E}">
        <p14:creationId xmlns:p14="http://schemas.microsoft.com/office/powerpoint/2010/main" val="2561761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49D0A-6163-48DF-A8C1-D0985C7126DE}"/>
              </a:ext>
            </a:extLst>
          </p:cNvPr>
          <p:cNvSpPr>
            <a:spLocks noGrp="1"/>
          </p:cNvSpPr>
          <p:nvPr>
            <p:ph type="title"/>
          </p:nvPr>
        </p:nvSpPr>
        <p:spPr/>
        <p:txBody>
          <a:bodyPr/>
          <a:lstStyle/>
          <a:p>
            <a:r>
              <a:rPr lang="en-US" dirty="0"/>
              <a:t>Experiment 3</a:t>
            </a:r>
            <a:endParaRPr lang="en-IN" dirty="0"/>
          </a:p>
        </p:txBody>
      </p:sp>
      <p:sp>
        <p:nvSpPr>
          <p:cNvPr id="3" name="Content Placeholder 2">
            <a:extLst>
              <a:ext uri="{FF2B5EF4-FFF2-40B4-BE49-F238E27FC236}">
                <a16:creationId xmlns:a16="http://schemas.microsoft.com/office/drawing/2014/main" id="{D249C594-5B39-4F96-8B30-20BCC917D024}"/>
              </a:ext>
            </a:extLst>
          </p:cNvPr>
          <p:cNvSpPr>
            <a:spLocks noGrp="1"/>
          </p:cNvSpPr>
          <p:nvPr>
            <p:ph idx="1"/>
          </p:nvPr>
        </p:nvSpPr>
        <p:spPr/>
        <p:txBody>
          <a:bodyPr/>
          <a:lstStyle/>
          <a:p>
            <a:endParaRPr lang="en-IN" dirty="0"/>
          </a:p>
        </p:txBody>
      </p:sp>
      <p:pic>
        <p:nvPicPr>
          <p:cNvPr id="5" name="Picture 4">
            <a:extLst>
              <a:ext uri="{FF2B5EF4-FFF2-40B4-BE49-F238E27FC236}">
                <a16:creationId xmlns:a16="http://schemas.microsoft.com/office/drawing/2014/main" id="{08D42A44-7EF9-4E4B-861F-D6C6B368617F}"/>
              </a:ext>
            </a:extLst>
          </p:cNvPr>
          <p:cNvPicPr>
            <a:picLocks noChangeAspect="1"/>
          </p:cNvPicPr>
          <p:nvPr/>
        </p:nvPicPr>
        <p:blipFill>
          <a:blip r:embed="rId2"/>
          <a:stretch>
            <a:fillRect/>
          </a:stretch>
        </p:blipFill>
        <p:spPr>
          <a:xfrm>
            <a:off x="685801" y="1716156"/>
            <a:ext cx="10662206" cy="4423387"/>
          </a:xfrm>
          <a:prstGeom prst="rect">
            <a:avLst/>
          </a:prstGeom>
        </p:spPr>
      </p:pic>
    </p:spTree>
    <p:extLst>
      <p:ext uri="{BB962C8B-B14F-4D97-AF65-F5344CB8AC3E}">
        <p14:creationId xmlns:p14="http://schemas.microsoft.com/office/powerpoint/2010/main" val="1112833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7098D-98A0-40BB-A87B-331B2A5A0784}"/>
              </a:ext>
            </a:extLst>
          </p:cNvPr>
          <p:cNvSpPr>
            <a:spLocks noGrp="1"/>
          </p:cNvSpPr>
          <p:nvPr>
            <p:ph type="title"/>
          </p:nvPr>
        </p:nvSpPr>
        <p:spPr/>
        <p:txBody>
          <a:bodyPr/>
          <a:lstStyle/>
          <a:p>
            <a:r>
              <a:rPr lang="en-US" dirty="0"/>
              <a:t>WHY USE PIG?</a:t>
            </a:r>
            <a:endParaRPr lang="en-IN" dirty="0"/>
          </a:p>
        </p:txBody>
      </p:sp>
      <p:sp>
        <p:nvSpPr>
          <p:cNvPr id="3" name="Content Placeholder 2">
            <a:extLst>
              <a:ext uri="{FF2B5EF4-FFF2-40B4-BE49-F238E27FC236}">
                <a16:creationId xmlns:a16="http://schemas.microsoft.com/office/drawing/2014/main" id="{2FEB14CD-EC75-4AC8-9357-E87A2C0742D8}"/>
              </a:ext>
            </a:extLst>
          </p:cNvPr>
          <p:cNvSpPr>
            <a:spLocks noGrp="1"/>
          </p:cNvSpPr>
          <p:nvPr>
            <p:ph idx="1"/>
          </p:nvPr>
        </p:nvSpPr>
        <p:spPr/>
        <p:txBody>
          <a:bodyPr/>
          <a:lstStyle/>
          <a:p>
            <a:r>
              <a:rPr lang="en-US" dirty="0"/>
              <a:t>Pig makes working with big data much easier and faster.</a:t>
            </a:r>
          </a:p>
          <a:p>
            <a:r>
              <a:rPr lang="en-US" dirty="0"/>
              <a:t>Its scripts are much shorter than traditional MapReduce programs.</a:t>
            </a:r>
          </a:p>
          <a:p>
            <a:r>
              <a:rPr lang="en-US" dirty="0"/>
              <a:t>You don’t need deep programming skills—just focus on what data you need.</a:t>
            </a:r>
          </a:p>
          <a:p>
            <a:r>
              <a:rPr lang="en-US" dirty="0"/>
              <a:t>It’s flexible and works well with both structured and unstructured data.</a:t>
            </a:r>
          </a:p>
          <a:p>
            <a:r>
              <a:rPr lang="en-US" dirty="0"/>
              <a:t>Perfect for tasks like cleaning, transforming, and analyzing data at scale.</a:t>
            </a:r>
            <a:endParaRPr lang="en-IN" dirty="0"/>
          </a:p>
        </p:txBody>
      </p:sp>
    </p:spTree>
    <p:extLst>
      <p:ext uri="{BB962C8B-B14F-4D97-AF65-F5344CB8AC3E}">
        <p14:creationId xmlns:p14="http://schemas.microsoft.com/office/powerpoint/2010/main" val="2525588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49D0A-6163-48DF-A8C1-D0985C7126DE}"/>
              </a:ext>
            </a:extLst>
          </p:cNvPr>
          <p:cNvSpPr>
            <a:spLocks noGrp="1"/>
          </p:cNvSpPr>
          <p:nvPr>
            <p:ph type="title"/>
          </p:nvPr>
        </p:nvSpPr>
        <p:spPr/>
        <p:txBody>
          <a:bodyPr/>
          <a:lstStyle/>
          <a:p>
            <a:r>
              <a:rPr lang="en-US" dirty="0"/>
              <a:t>Experiment 3</a:t>
            </a:r>
            <a:endParaRPr lang="en-IN" dirty="0"/>
          </a:p>
        </p:txBody>
      </p:sp>
      <p:sp>
        <p:nvSpPr>
          <p:cNvPr id="3" name="Content Placeholder 2">
            <a:extLst>
              <a:ext uri="{FF2B5EF4-FFF2-40B4-BE49-F238E27FC236}">
                <a16:creationId xmlns:a16="http://schemas.microsoft.com/office/drawing/2014/main" id="{D249C594-5B39-4F96-8B30-20BCC917D02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C537AB2-7FC7-46AA-A350-DC4428D08559}"/>
              </a:ext>
            </a:extLst>
          </p:cNvPr>
          <p:cNvPicPr>
            <a:picLocks noChangeAspect="1"/>
          </p:cNvPicPr>
          <p:nvPr/>
        </p:nvPicPr>
        <p:blipFill>
          <a:blip r:embed="rId2"/>
          <a:stretch>
            <a:fillRect/>
          </a:stretch>
        </p:blipFill>
        <p:spPr>
          <a:xfrm>
            <a:off x="528109" y="1708885"/>
            <a:ext cx="10710200" cy="4691915"/>
          </a:xfrm>
          <a:prstGeom prst="rect">
            <a:avLst/>
          </a:prstGeom>
        </p:spPr>
      </p:pic>
    </p:spTree>
    <p:extLst>
      <p:ext uri="{BB962C8B-B14F-4D97-AF65-F5344CB8AC3E}">
        <p14:creationId xmlns:p14="http://schemas.microsoft.com/office/powerpoint/2010/main" val="32432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9094D-38FD-426B-8495-A463F4803C0C}"/>
              </a:ext>
            </a:extLst>
          </p:cNvPr>
          <p:cNvSpPr>
            <a:spLocks noGrp="1"/>
          </p:cNvSpPr>
          <p:nvPr>
            <p:ph type="title"/>
          </p:nvPr>
        </p:nvSpPr>
        <p:spPr/>
        <p:txBody>
          <a:bodyPr/>
          <a:lstStyle/>
          <a:p>
            <a:r>
              <a:rPr lang="en-US" dirty="0"/>
              <a:t>SUMMARY</a:t>
            </a:r>
            <a:endParaRPr lang="en-IN" dirty="0"/>
          </a:p>
        </p:txBody>
      </p:sp>
      <p:sp>
        <p:nvSpPr>
          <p:cNvPr id="3" name="Content Placeholder 2">
            <a:extLst>
              <a:ext uri="{FF2B5EF4-FFF2-40B4-BE49-F238E27FC236}">
                <a16:creationId xmlns:a16="http://schemas.microsoft.com/office/drawing/2014/main" id="{F190D8BD-5257-4616-8B8C-245C8B40F16B}"/>
              </a:ext>
            </a:extLst>
          </p:cNvPr>
          <p:cNvSpPr>
            <a:spLocks noGrp="1"/>
          </p:cNvSpPr>
          <p:nvPr>
            <p:ph idx="1"/>
          </p:nvPr>
        </p:nvSpPr>
        <p:spPr>
          <a:xfrm>
            <a:off x="685800" y="1895325"/>
            <a:ext cx="10475685" cy="4563532"/>
          </a:xfrm>
        </p:spPr>
        <p:txBody>
          <a:bodyPr anchor="t">
            <a:normAutofit/>
          </a:bodyPr>
          <a:lstStyle/>
          <a:p>
            <a:pPr marL="171450" indent="-171450">
              <a:buFont typeface="Arial" panose="020B0604020202020204" pitchFamily="34" charset="0"/>
              <a:buChar char="•"/>
            </a:pPr>
            <a:r>
              <a:rPr lang="en-US" dirty="0"/>
              <a:t>High-level scripting platform for processing big data on Hadoop</a:t>
            </a:r>
          </a:p>
          <a:p>
            <a:pPr marL="171450" indent="-171450">
              <a:buFont typeface="Arial" panose="020B0604020202020204" pitchFamily="34" charset="0"/>
              <a:buChar char="•"/>
            </a:pPr>
            <a:r>
              <a:rPr lang="en-US" dirty="0"/>
              <a:t>Uses Pig Latin language—simple and easy to learn</a:t>
            </a:r>
          </a:p>
          <a:p>
            <a:pPr marL="171450" indent="-171450">
              <a:buFont typeface="Arial" panose="020B0604020202020204" pitchFamily="34" charset="0"/>
              <a:buChar char="•"/>
            </a:pPr>
            <a:r>
              <a:rPr lang="en-US" dirty="0"/>
              <a:t>Supports key operators: LOAD, FILTER, GROUP, JOIN, FOREACH, STORE</a:t>
            </a:r>
          </a:p>
          <a:p>
            <a:pPr marL="171450" indent="-171450">
              <a:buFont typeface="Arial" panose="020B0604020202020204" pitchFamily="34" charset="0"/>
              <a:buChar char="•"/>
            </a:pPr>
            <a:r>
              <a:rPr lang="en-US" dirty="0"/>
              <a:t>Handles complex data types like tuples, bags, and maps</a:t>
            </a:r>
          </a:p>
          <a:p>
            <a:pPr marL="171450" indent="-171450">
              <a:buFont typeface="Arial" panose="020B0604020202020204" pitchFamily="34" charset="0"/>
              <a:buChar char="•"/>
            </a:pPr>
            <a:r>
              <a:rPr lang="en-US" dirty="0"/>
              <a:t>Provides built-in functions for math, string, and aggregation tasks</a:t>
            </a:r>
          </a:p>
          <a:p>
            <a:pPr marL="171450" indent="-171450">
              <a:buFont typeface="Arial" panose="020B0604020202020204" pitchFamily="34" charset="0"/>
              <a:buChar char="•"/>
            </a:pPr>
            <a:r>
              <a:rPr lang="en-US" dirty="0"/>
              <a:t>Allows custom User-Defined Functions (UDFs) for special needs</a:t>
            </a:r>
          </a:p>
          <a:p>
            <a:pPr marL="171450" indent="-171450">
              <a:buFont typeface="Arial" panose="020B0604020202020204" pitchFamily="34" charset="0"/>
              <a:buChar char="•"/>
            </a:pPr>
            <a:r>
              <a:rPr lang="en-US" dirty="0"/>
              <a:t>Runs in Local mode (single machine) or MapReduce mode (Hadoop cluster)</a:t>
            </a:r>
          </a:p>
          <a:p>
            <a:pPr marL="171450" indent="-171450">
              <a:buFont typeface="Arial" panose="020B0604020202020204" pitchFamily="34" charset="0"/>
              <a:buChar char="•"/>
            </a:pPr>
            <a:r>
              <a:rPr lang="en-US" dirty="0"/>
              <a:t>Scripts automate data workflows, making big data processing faster</a:t>
            </a:r>
          </a:p>
          <a:p>
            <a:pPr marL="171450" indent="-171450">
              <a:buFont typeface="Arial" panose="020B0604020202020204" pitchFamily="34" charset="0"/>
              <a:buChar char="•"/>
            </a:pPr>
            <a:r>
              <a:rPr lang="en-US" dirty="0"/>
              <a:t>Widely used for ETL tasks and data pipeline simplification</a:t>
            </a:r>
          </a:p>
          <a:p>
            <a:pPr marL="171450" indent="-171450">
              <a:buFont typeface="Arial" panose="020B0604020202020204" pitchFamily="34" charset="0"/>
              <a:buChar char="•"/>
            </a:pPr>
            <a:r>
              <a:rPr lang="en-US" dirty="0"/>
              <a:t>Examples: Word count and filtering with aggregation shown</a:t>
            </a:r>
          </a:p>
          <a:p>
            <a:pPr marL="171450" indent="-171450">
              <a:buFont typeface="Arial" panose="020B0604020202020204" pitchFamily="34" charset="0"/>
              <a:buChar char="•"/>
            </a:pPr>
            <a:endParaRPr lang="en-IN" dirty="0"/>
          </a:p>
          <a:p>
            <a:endParaRPr lang="en-IN" dirty="0"/>
          </a:p>
        </p:txBody>
      </p:sp>
    </p:spTree>
    <p:extLst>
      <p:ext uri="{BB962C8B-B14F-4D97-AF65-F5344CB8AC3E}">
        <p14:creationId xmlns:p14="http://schemas.microsoft.com/office/powerpoint/2010/main" val="2703138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BE2F8-C644-4F15-ADD2-4581D542E642}"/>
              </a:ext>
            </a:extLst>
          </p:cNvPr>
          <p:cNvSpPr>
            <a:spLocks noGrp="1"/>
          </p:cNvSpPr>
          <p:nvPr>
            <p:ph type="title"/>
          </p:nvPr>
        </p:nvSpPr>
        <p:spPr/>
        <p:txBody>
          <a:bodyPr/>
          <a:lstStyle/>
          <a:p>
            <a:r>
              <a:rPr lang="en-US" dirty="0"/>
              <a:t>AT A GLANCE GUIDE</a:t>
            </a:r>
            <a:endParaRPr lang="en-IN" dirty="0"/>
          </a:p>
        </p:txBody>
      </p:sp>
      <p:pic>
        <p:nvPicPr>
          <p:cNvPr id="5" name="Content Placeholder 4">
            <a:extLst>
              <a:ext uri="{FF2B5EF4-FFF2-40B4-BE49-F238E27FC236}">
                <a16:creationId xmlns:a16="http://schemas.microsoft.com/office/drawing/2014/main" id="{9EA8EDAB-4424-485F-AF80-5DBEE45C2550}"/>
              </a:ext>
            </a:extLst>
          </p:cNvPr>
          <p:cNvPicPr>
            <a:picLocks noGrp="1" noChangeAspect="1"/>
          </p:cNvPicPr>
          <p:nvPr>
            <p:ph idx="1"/>
          </p:nvPr>
        </p:nvPicPr>
        <p:blipFill>
          <a:blip r:embed="rId2"/>
          <a:stretch>
            <a:fillRect/>
          </a:stretch>
        </p:blipFill>
        <p:spPr>
          <a:xfrm>
            <a:off x="1432831" y="1603355"/>
            <a:ext cx="9038770" cy="5083912"/>
          </a:xfrm>
        </p:spPr>
      </p:pic>
    </p:spTree>
    <p:extLst>
      <p:ext uri="{BB962C8B-B14F-4D97-AF65-F5344CB8AC3E}">
        <p14:creationId xmlns:p14="http://schemas.microsoft.com/office/powerpoint/2010/main" val="373721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ED79-69C0-4A38-8F07-3C9CC98DE554}"/>
              </a:ext>
            </a:extLst>
          </p:cNvPr>
          <p:cNvSpPr>
            <a:spLocks noGrp="1"/>
          </p:cNvSpPr>
          <p:nvPr>
            <p:ph type="title"/>
          </p:nvPr>
        </p:nvSpPr>
        <p:spPr/>
        <p:txBody>
          <a:bodyPr/>
          <a:lstStyle/>
          <a:p>
            <a:r>
              <a:rPr lang="en-US" dirty="0"/>
              <a:t>REFERENCES</a:t>
            </a:r>
            <a:endParaRPr lang="en-IN" dirty="0"/>
          </a:p>
        </p:txBody>
      </p:sp>
      <p:sp>
        <p:nvSpPr>
          <p:cNvPr id="5" name="Rectangle 2">
            <a:extLst>
              <a:ext uri="{FF2B5EF4-FFF2-40B4-BE49-F238E27FC236}">
                <a16:creationId xmlns:a16="http://schemas.microsoft.com/office/drawing/2014/main" id="{439D027A-69B4-4FEC-AF4A-A8380511634F}"/>
              </a:ext>
            </a:extLst>
          </p:cNvPr>
          <p:cNvSpPr>
            <a:spLocks noGrp="1" noChangeArrowheads="1"/>
          </p:cNvSpPr>
          <p:nvPr>
            <p:ph idx="1"/>
          </p:nvPr>
        </p:nvSpPr>
        <p:spPr bwMode="auto">
          <a:xfrm>
            <a:off x="685801" y="1642533"/>
            <a:ext cx="8153399" cy="5060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Apache Pig Official Docs</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3"/>
              </a:rPr>
              <a:t>pig.apache.org/docs/latest</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err="1">
                <a:effectLst/>
                <a:latin typeface="Calibri" panose="020F0502020204030204" pitchFamily="34" charset="0"/>
                <a:ea typeface="Times New Roman" panose="02020603050405020304" pitchFamily="18" charset="0"/>
              </a:rPr>
              <a:t>TutorialsPoint</a:t>
            </a:r>
            <a:r>
              <a:rPr lang="en-IN" sz="1800" dirty="0">
                <a:effectLst/>
                <a:latin typeface="Calibri" panose="020F0502020204030204" pitchFamily="34" charset="0"/>
                <a:ea typeface="Times New Roman" panose="02020603050405020304" pitchFamily="18" charset="0"/>
              </a:rPr>
              <a:t> – Pig Overview</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4"/>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4"/>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4"/>
              </a:rPr>
              <a:t>/index.htm</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Pig Latin Basics</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5"/>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5"/>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5"/>
              </a:rPr>
              <a:t>/pig_latin_basics.htm</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Running Pig Scripts</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6"/>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6"/>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6"/>
              </a:rPr>
              <a:t>/apache_pig_running_scripts.htm</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Pig Installation Guide</a:t>
            </a:r>
            <a:br>
              <a:rPr lang="en-IN" sz="1800" dirty="0">
                <a:effectLst/>
                <a:latin typeface="Calibri" panose="020F0502020204030204" pitchFamily="34" charset="0"/>
                <a:ea typeface="Times New Roman" panose="02020603050405020304" pitchFamily="18" charset="0"/>
              </a:rPr>
            </a:b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7"/>
              </a:rPr>
              <a:t>tutorialspoint.com/</a:t>
            </a:r>
            <a:r>
              <a:rPr lang="en-IN" sz="1800" u="sng" dirty="0" err="1">
                <a:solidFill>
                  <a:srgbClr val="0000FF"/>
                </a:solidFill>
                <a:effectLst/>
                <a:latin typeface="Calibri" panose="020F0502020204030204" pitchFamily="34" charset="0"/>
                <a:ea typeface="Times New Roman" panose="02020603050405020304" pitchFamily="18" charset="0"/>
                <a:hlinkClick r:id="rId7"/>
              </a:rPr>
              <a:t>apache_pig</a:t>
            </a:r>
            <a:r>
              <a:rPr lang="en-IN" sz="1800" u="sng" dirty="0">
                <a:solidFill>
                  <a:srgbClr val="0000FF"/>
                </a:solidFill>
                <a:effectLst/>
                <a:latin typeface="Calibri" panose="020F0502020204030204" pitchFamily="34" charset="0"/>
                <a:ea typeface="Times New Roman" panose="02020603050405020304" pitchFamily="18" charset="0"/>
                <a:hlinkClick r:id="rId7"/>
              </a:rPr>
              <a:t>/apache_pig_installation.htm</a:t>
            </a:r>
            <a:endParaRPr lang="en-IN" sz="1800" dirty="0">
              <a:effectLst/>
              <a:latin typeface="Times New Roman" panose="02020603050405020304" pitchFamily="18" charset="0"/>
              <a:ea typeface="Times New Roman" panose="02020603050405020304" pitchFamily="18" charset="0"/>
            </a:endParaRPr>
          </a:p>
          <a:p>
            <a:pPr marL="342900" lvl="0" indent="-342900">
              <a:spcBef>
                <a:spcPts val="500"/>
              </a:spcBef>
              <a:buSzPts val="1000"/>
              <a:buFont typeface="Symbol" panose="05050102010706020507" pitchFamily="18" charset="2"/>
              <a:buChar char=""/>
              <a:tabLst>
                <a:tab pos="457200" algn="l"/>
              </a:tabLst>
            </a:pPr>
            <a:r>
              <a:rPr lang="en-IN" sz="1800" dirty="0" err="1">
                <a:effectLst/>
                <a:latin typeface="Calibri" panose="020F0502020204030204" pitchFamily="34" charset="0"/>
                <a:ea typeface="Times New Roman" panose="02020603050405020304" pitchFamily="18" charset="0"/>
              </a:rPr>
              <a:t>Cheatsheet</a:t>
            </a:r>
            <a:r>
              <a:rPr lang="en-IN" sz="1800" dirty="0">
                <a:effectLst/>
                <a:latin typeface="Calibri" panose="020F0502020204030204" pitchFamily="34" charset="0"/>
                <a:ea typeface="Times New Roman" panose="02020603050405020304" pitchFamily="18" charset="0"/>
              </a:rPr>
              <a:t> on PIG</a:t>
            </a:r>
            <a:endParaRPr lang="en-IN" sz="1800" dirty="0">
              <a:effectLst/>
              <a:latin typeface="Times New Roman" panose="02020603050405020304" pitchFamily="18" charset="0"/>
              <a:ea typeface="Times New Roman" panose="02020603050405020304" pitchFamily="18" charset="0"/>
            </a:endParaRPr>
          </a:p>
          <a:p>
            <a:pPr marL="171450" indent="0">
              <a:buNone/>
            </a:pP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  🔗</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8"/>
              </a:rPr>
              <a:t>qubole.com/</a:t>
            </a:r>
            <a:r>
              <a:rPr lang="en-IN" sz="1800" u="sng" dirty="0" err="1">
                <a:solidFill>
                  <a:srgbClr val="0000FF"/>
                </a:solidFill>
                <a:effectLst/>
                <a:latin typeface="Calibri" panose="020F0502020204030204" pitchFamily="34" charset="0"/>
                <a:ea typeface="Times New Roman" panose="02020603050405020304" pitchFamily="18" charset="0"/>
                <a:hlinkClick r:id="rId8"/>
              </a:rPr>
              <a:t>wp</a:t>
            </a:r>
            <a:r>
              <a:rPr lang="en-IN" sz="1800" u="sng" dirty="0">
                <a:solidFill>
                  <a:srgbClr val="0000FF"/>
                </a:solidFill>
                <a:effectLst/>
                <a:latin typeface="Calibri" panose="020F0502020204030204" pitchFamily="34" charset="0"/>
                <a:ea typeface="Times New Roman" panose="02020603050405020304" pitchFamily="18" charset="0"/>
                <a:hlinkClick r:id="rId8"/>
              </a:rPr>
              <a:t>-content/uploads/2014/01/Pig-Cheat-Sheet</a:t>
            </a:r>
            <a:endParaRPr lang="en-IN" sz="1800" dirty="0">
              <a:effectLst/>
              <a:latin typeface="Times New Roman" panose="02020603050405020304" pitchFamily="18" charset="0"/>
              <a:ea typeface="Times New Roman" panose="02020603050405020304" pitchFamily="18" charset="0"/>
            </a:endParaRPr>
          </a:p>
          <a:p>
            <a:pPr marL="342900" lvl="0" indent="-342900">
              <a:buSzPts val="1000"/>
              <a:buFont typeface="Symbol" panose="05050102010706020507" pitchFamily="18" charset="2"/>
              <a:buChar char=""/>
              <a:tabLst>
                <a:tab pos="457200" algn="l"/>
              </a:tabLst>
            </a:pPr>
            <a:r>
              <a:rPr lang="en-IN" sz="1800" dirty="0">
                <a:effectLst/>
                <a:latin typeface="Calibri" panose="020F0502020204030204" pitchFamily="34" charset="0"/>
                <a:ea typeface="Times New Roman" panose="02020603050405020304" pitchFamily="18" charset="0"/>
              </a:rPr>
              <a:t>GitHub link</a:t>
            </a:r>
            <a:endParaRPr lang="en-IN" sz="1800" dirty="0">
              <a:effectLst/>
              <a:latin typeface="Times New Roman" panose="02020603050405020304" pitchFamily="18" charset="0"/>
              <a:ea typeface="Times New Roman" panose="02020603050405020304" pitchFamily="18" charset="0"/>
            </a:endParaRPr>
          </a:p>
          <a:p>
            <a:pPr marL="171450" indent="0">
              <a:spcAft>
                <a:spcPts val="500"/>
              </a:spcAft>
              <a:buNone/>
            </a:pPr>
            <a:r>
              <a:rPr lang="en-IN" sz="1800" dirty="0">
                <a:effectLst/>
                <a:latin typeface="Segoe UI Emoji" panose="020B0502040204020203" pitchFamily="34" charset="0"/>
                <a:ea typeface="Times New Roman" panose="02020603050405020304" pitchFamily="18" charset="0"/>
                <a:cs typeface="Segoe UI Emoji" panose="020B0502040204020203" pitchFamily="34" charset="0"/>
              </a:rPr>
              <a:t>  🔗</a:t>
            </a:r>
            <a:r>
              <a:rPr lang="en-IN" sz="1800" dirty="0">
                <a:effectLst/>
                <a:latin typeface="Calibri" panose="020F0502020204030204" pitchFamily="34" charset="0"/>
                <a:ea typeface="Times New Roman" panose="02020603050405020304" pitchFamily="18" charset="0"/>
              </a:rPr>
              <a:t> </a:t>
            </a:r>
            <a:r>
              <a:rPr lang="en-IN" sz="1800" u="sng" dirty="0">
                <a:solidFill>
                  <a:srgbClr val="0000FF"/>
                </a:solidFill>
                <a:effectLst/>
                <a:latin typeface="Calibri" panose="020F0502020204030204" pitchFamily="34" charset="0"/>
                <a:ea typeface="Times New Roman" panose="02020603050405020304" pitchFamily="18" charset="0"/>
                <a:hlinkClick r:id="rId9"/>
              </a:rPr>
              <a:t>github.com/</a:t>
            </a:r>
            <a:r>
              <a:rPr lang="en-IN" sz="1800" u="sng" dirty="0" err="1">
                <a:solidFill>
                  <a:srgbClr val="0000FF"/>
                </a:solidFill>
                <a:effectLst/>
                <a:latin typeface="Calibri" panose="020F0502020204030204" pitchFamily="34" charset="0"/>
                <a:ea typeface="Times New Roman" panose="02020603050405020304" pitchFamily="18" charset="0"/>
                <a:hlinkClick r:id="rId9"/>
              </a:rPr>
              <a:t>pnarun</a:t>
            </a:r>
            <a:r>
              <a:rPr lang="en-IN" sz="1800" u="sng" dirty="0">
                <a:solidFill>
                  <a:srgbClr val="0000FF"/>
                </a:solidFill>
                <a:effectLst/>
                <a:latin typeface="Calibri" panose="020F0502020204030204" pitchFamily="34" charset="0"/>
                <a:ea typeface="Times New Roman" panose="02020603050405020304" pitchFamily="18" charset="0"/>
                <a:hlinkClick r:id="rId9"/>
              </a:rPr>
              <a:t>/</a:t>
            </a:r>
            <a:r>
              <a:rPr lang="en-IN" sz="1800" u="sng" dirty="0" err="1">
                <a:solidFill>
                  <a:srgbClr val="0000FF"/>
                </a:solidFill>
                <a:effectLst/>
                <a:latin typeface="Calibri" panose="020F0502020204030204" pitchFamily="34" charset="0"/>
                <a:ea typeface="Times New Roman" panose="02020603050405020304" pitchFamily="18" charset="0"/>
                <a:hlinkClick r:id="rId9"/>
              </a:rPr>
              <a:t>ApachePIG</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794668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7" end="7"/>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C4CD53-FFE0-4A17-BE00-47A54CC45EC0}"/>
              </a:ext>
            </a:extLst>
          </p:cNvPr>
          <p:cNvSpPr>
            <a:spLocks noGrp="1"/>
          </p:cNvSpPr>
          <p:nvPr>
            <p:ph idx="1"/>
          </p:nvPr>
        </p:nvSpPr>
        <p:spPr>
          <a:xfrm>
            <a:off x="784413" y="1496608"/>
            <a:ext cx="10131425" cy="3649133"/>
          </a:xfrm>
        </p:spPr>
        <p:txBody>
          <a:bodyPr>
            <a:normAutofit/>
          </a:bodyPr>
          <a:lstStyle/>
          <a:p>
            <a:pPr marL="0" indent="0" algn="ctr">
              <a:buNone/>
            </a:pPr>
            <a:r>
              <a:rPr lang="en-US" sz="4000" b="1" dirty="0"/>
              <a:t>ANY QUESTIONS?</a:t>
            </a:r>
            <a:endParaRPr lang="en-IN" sz="4000" b="1" dirty="0"/>
          </a:p>
        </p:txBody>
      </p:sp>
    </p:spTree>
    <p:extLst>
      <p:ext uri="{BB962C8B-B14F-4D97-AF65-F5344CB8AC3E}">
        <p14:creationId xmlns:p14="http://schemas.microsoft.com/office/powerpoint/2010/main" val="2163820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250C0-6E14-44E2-9CBA-34529C25F871}"/>
              </a:ext>
            </a:extLst>
          </p:cNvPr>
          <p:cNvSpPr>
            <a:spLocks noGrp="1"/>
          </p:cNvSpPr>
          <p:nvPr>
            <p:ph type="title"/>
          </p:nvPr>
        </p:nvSpPr>
        <p:spPr>
          <a:xfrm>
            <a:off x="685801" y="1000809"/>
            <a:ext cx="10131425" cy="1468800"/>
          </a:xfrm>
        </p:spPr>
        <p:txBody>
          <a:bodyPr>
            <a:normAutofit/>
          </a:bodyPr>
          <a:lstStyle/>
          <a:p>
            <a:pPr algn="ctr"/>
            <a:r>
              <a:rPr lang="en-US" sz="8800" dirty="0"/>
              <a:t>Thank you</a:t>
            </a:r>
            <a:endParaRPr lang="en-IN" sz="8800" dirty="0"/>
          </a:p>
        </p:txBody>
      </p:sp>
      <p:sp>
        <p:nvSpPr>
          <p:cNvPr id="3" name="Text Placeholder 2">
            <a:extLst>
              <a:ext uri="{FF2B5EF4-FFF2-40B4-BE49-F238E27FC236}">
                <a16:creationId xmlns:a16="http://schemas.microsoft.com/office/drawing/2014/main" id="{0C1BF8D8-37AD-4C2D-B13E-F0595A4E2770}"/>
              </a:ext>
            </a:extLst>
          </p:cNvPr>
          <p:cNvSpPr>
            <a:spLocks noGrp="1"/>
          </p:cNvSpPr>
          <p:nvPr>
            <p:ph type="body" idx="1"/>
          </p:nvPr>
        </p:nvSpPr>
        <p:spPr>
          <a:xfrm>
            <a:off x="569687" y="2998800"/>
            <a:ext cx="10131426" cy="3213314"/>
          </a:xfrm>
        </p:spPr>
        <p:txBody>
          <a:bodyPr>
            <a:normAutofit/>
          </a:bodyPr>
          <a:lstStyle/>
          <a:p>
            <a:r>
              <a:rPr lang="en-US" sz="2400" dirty="0"/>
              <a:t>Arun P N</a:t>
            </a:r>
          </a:p>
          <a:p>
            <a:r>
              <a:rPr lang="en-US" sz="2400" dirty="0"/>
              <a:t>+91 866 039 7320</a:t>
            </a:r>
          </a:p>
          <a:p>
            <a:r>
              <a:rPr lang="en-IN" sz="2400" dirty="0">
                <a:hlinkClick r:id="rId2"/>
              </a:rPr>
              <a:t>arunpn866@gmail.com</a:t>
            </a:r>
            <a:endParaRPr lang="en-IN" sz="2400" dirty="0"/>
          </a:p>
          <a:p>
            <a:r>
              <a:rPr lang="en-IN" sz="2400" dirty="0">
                <a:hlinkClick r:id="rId3"/>
              </a:rPr>
              <a:t>Linkedin.com/in/</a:t>
            </a:r>
            <a:r>
              <a:rPr lang="en-IN" sz="2400" dirty="0" err="1">
                <a:hlinkClick r:id="rId3"/>
              </a:rPr>
              <a:t>pnarun</a:t>
            </a:r>
            <a:endParaRPr lang="en-IN" sz="2400" dirty="0"/>
          </a:p>
          <a:p>
            <a:r>
              <a:rPr lang="en-IN" sz="2400" dirty="0">
                <a:hlinkClick r:id="rId4"/>
              </a:rPr>
              <a:t>Github.com/</a:t>
            </a:r>
            <a:r>
              <a:rPr lang="en-IN" sz="2400" dirty="0" err="1">
                <a:hlinkClick r:id="rId4"/>
              </a:rPr>
              <a:t>pnarun</a:t>
            </a:r>
            <a:endParaRPr lang="en-IN" sz="2400" dirty="0"/>
          </a:p>
        </p:txBody>
      </p:sp>
    </p:spTree>
    <p:extLst>
      <p:ext uri="{BB962C8B-B14F-4D97-AF65-F5344CB8AC3E}">
        <p14:creationId xmlns:p14="http://schemas.microsoft.com/office/powerpoint/2010/main" val="1876225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2F20E-13E8-453D-8E4C-196A2D41DB59}"/>
              </a:ext>
            </a:extLst>
          </p:cNvPr>
          <p:cNvSpPr>
            <a:spLocks noGrp="1"/>
          </p:cNvSpPr>
          <p:nvPr>
            <p:ph type="title"/>
          </p:nvPr>
        </p:nvSpPr>
        <p:spPr/>
        <p:txBody>
          <a:bodyPr/>
          <a:lstStyle/>
          <a:p>
            <a:r>
              <a:rPr lang="en-US" dirty="0"/>
              <a:t>PIG IN HADOOP ECOSYSTEM</a:t>
            </a:r>
            <a:endParaRPr lang="en-IN" dirty="0"/>
          </a:p>
        </p:txBody>
      </p:sp>
      <p:sp>
        <p:nvSpPr>
          <p:cNvPr id="3" name="Content Placeholder 2">
            <a:extLst>
              <a:ext uri="{FF2B5EF4-FFF2-40B4-BE49-F238E27FC236}">
                <a16:creationId xmlns:a16="http://schemas.microsoft.com/office/drawing/2014/main" id="{426B0AC5-BC73-4272-B7C6-3B4302920F12}"/>
              </a:ext>
            </a:extLst>
          </p:cNvPr>
          <p:cNvSpPr>
            <a:spLocks noGrp="1"/>
          </p:cNvSpPr>
          <p:nvPr>
            <p:ph idx="1"/>
          </p:nvPr>
        </p:nvSpPr>
        <p:spPr/>
        <p:txBody>
          <a:bodyPr anchor="t"/>
          <a:lstStyle/>
          <a:p>
            <a:pPr marL="171450" indent="-171450">
              <a:buFont typeface="Arial" panose="020B0604020202020204" pitchFamily="34" charset="0"/>
              <a:buChar char="•"/>
            </a:pPr>
            <a:r>
              <a:rPr lang="en-IN" dirty="0"/>
              <a:t>Pig is a </a:t>
            </a:r>
            <a:r>
              <a:rPr lang="en-IN" b="1" dirty="0"/>
              <a:t>high-level scripting language</a:t>
            </a:r>
            <a:r>
              <a:rPr lang="en-IN" dirty="0"/>
              <a:t> for Hadoop</a:t>
            </a:r>
          </a:p>
          <a:p>
            <a:pPr marL="171450" indent="-171450">
              <a:buFont typeface="Arial" panose="020B0604020202020204" pitchFamily="34" charset="0"/>
              <a:buChar char="•"/>
            </a:pPr>
            <a:r>
              <a:rPr lang="en-IN" dirty="0"/>
              <a:t>Translates Pig Latin scripts into </a:t>
            </a:r>
            <a:r>
              <a:rPr lang="en-IN" b="1" dirty="0"/>
              <a:t>MapReduce jobs</a:t>
            </a:r>
            <a:r>
              <a:rPr lang="en-IN" dirty="0"/>
              <a:t> automatically</a:t>
            </a:r>
          </a:p>
          <a:p>
            <a:pPr marL="171450" indent="-171450">
              <a:buFont typeface="Arial" panose="020B0604020202020204" pitchFamily="34" charset="0"/>
              <a:buChar char="•"/>
            </a:pPr>
            <a:r>
              <a:rPr lang="en-IN" dirty="0"/>
              <a:t>Simplifies writing complex data transformations without Java coding</a:t>
            </a:r>
          </a:p>
          <a:p>
            <a:pPr marL="171450" indent="-171450">
              <a:buFont typeface="Arial" panose="020B0604020202020204" pitchFamily="34" charset="0"/>
              <a:buChar char="•"/>
            </a:pPr>
            <a:r>
              <a:rPr lang="en-IN" dirty="0"/>
              <a:t>Works on top of Hadoop Distributed File System (</a:t>
            </a:r>
            <a:r>
              <a:rPr lang="en-IN" b="1" dirty="0"/>
              <a:t>HDFS</a:t>
            </a:r>
            <a:r>
              <a:rPr lang="en-IN" dirty="0"/>
              <a:t>)</a:t>
            </a:r>
          </a:p>
          <a:p>
            <a:pPr marL="171450" indent="-171450">
              <a:buFont typeface="Arial" panose="020B0604020202020204" pitchFamily="34" charset="0"/>
              <a:buChar char="•"/>
            </a:pPr>
            <a:r>
              <a:rPr lang="en-IN" dirty="0"/>
              <a:t>Supports large-scale </a:t>
            </a:r>
            <a:r>
              <a:rPr lang="en-IN" b="1" dirty="0"/>
              <a:t>data processing</a:t>
            </a:r>
            <a:r>
              <a:rPr lang="en-IN" dirty="0"/>
              <a:t> and </a:t>
            </a:r>
            <a:r>
              <a:rPr lang="en-IN" b="1" dirty="0"/>
              <a:t>batch analytics</a:t>
            </a:r>
            <a:endParaRPr lang="en-IN" dirty="0"/>
          </a:p>
          <a:p>
            <a:pPr marL="171450" indent="-171450">
              <a:buFont typeface="Arial" panose="020B0604020202020204" pitchFamily="34" charset="0"/>
              <a:buChar char="•"/>
            </a:pPr>
            <a:r>
              <a:rPr lang="en-IN" dirty="0"/>
              <a:t>Integrates with Hadoop ecosystem tools like </a:t>
            </a:r>
            <a:r>
              <a:rPr lang="en-IN" b="1" dirty="0"/>
              <a:t>HBase</a:t>
            </a:r>
            <a:r>
              <a:rPr lang="en-IN" dirty="0"/>
              <a:t>, </a:t>
            </a:r>
            <a:r>
              <a:rPr lang="en-IN" b="1" dirty="0"/>
              <a:t>Hive</a:t>
            </a:r>
            <a:r>
              <a:rPr lang="en-IN" dirty="0"/>
              <a:t>, and </a:t>
            </a:r>
            <a:r>
              <a:rPr lang="en-IN" b="1" dirty="0"/>
              <a:t>Hadoop YARN</a:t>
            </a:r>
            <a:endParaRPr lang="en-IN" dirty="0"/>
          </a:p>
          <a:p>
            <a:pPr marL="171450" indent="-171450">
              <a:buFont typeface="Arial" panose="020B0604020202020204" pitchFamily="34" charset="0"/>
              <a:buChar char="•"/>
            </a:pPr>
            <a:r>
              <a:rPr lang="en-IN" dirty="0"/>
              <a:t>Runs in </a:t>
            </a:r>
            <a:r>
              <a:rPr lang="en-IN" b="1" dirty="0"/>
              <a:t>local mode</a:t>
            </a:r>
            <a:r>
              <a:rPr lang="en-IN" dirty="0"/>
              <a:t> (small data) or </a:t>
            </a:r>
            <a:r>
              <a:rPr lang="en-IN" b="1" dirty="0"/>
              <a:t>MapReduce mode</a:t>
            </a:r>
            <a:r>
              <a:rPr lang="en-IN" dirty="0"/>
              <a:t> (large data clusters)</a:t>
            </a:r>
          </a:p>
        </p:txBody>
      </p:sp>
    </p:spTree>
    <p:extLst>
      <p:ext uri="{BB962C8B-B14F-4D97-AF65-F5344CB8AC3E}">
        <p14:creationId xmlns:p14="http://schemas.microsoft.com/office/powerpoint/2010/main" val="339489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36D90-6D8B-4E4D-8DF0-DEFFB41D9315}"/>
              </a:ext>
            </a:extLst>
          </p:cNvPr>
          <p:cNvSpPr>
            <a:spLocks noGrp="1"/>
          </p:cNvSpPr>
          <p:nvPr>
            <p:ph type="title"/>
          </p:nvPr>
        </p:nvSpPr>
        <p:spPr/>
        <p:txBody>
          <a:bodyPr/>
          <a:lstStyle/>
          <a:p>
            <a:r>
              <a:rPr lang="en-US" dirty="0"/>
              <a:t>PIG VS TRADITIONAL SQL AND MAP REDUCE</a:t>
            </a:r>
            <a:endParaRPr lang="en-IN" dirty="0"/>
          </a:p>
        </p:txBody>
      </p:sp>
      <p:graphicFrame>
        <p:nvGraphicFramePr>
          <p:cNvPr id="12" name="Content Placeholder 5">
            <a:extLst>
              <a:ext uri="{FF2B5EF4-FFF2-40B4-BE49-F238E27FC236}">
                <a16:creationId xmlns:a16="http://schemas.microsoft.com/office/drawing/2014/main" id="{0973567F-3A98-45F3-9160-9AE519F9BF28}"/>
              </a:ext>
            </a:extLst>
          </p:cNvPr>
          <p:cNvGraphicFramePr>
            <a:graphicFrameLocks noGrp="1"/>
          </p:cNvGraphicFramePr>
          <p:nvPr>
            <p:ph idx="1"/>
            <p:extLst>
              <p:ext uri="{D42A27DB-BD31-4B8C-83A1-F6EECF244321}">
                <p14:modId xmlns:p14="http://schemas.microsoft.com/office/powerpoint/2010/main" val="2544047549"/>
              </p:ext>
            </p:extLst>
          </p:nvPr>
        </p:nvGraphicFramePr>
        <p:xfrm>
          <a:off x="685801" y="4536395"/>
          <a:ext cx="10131424" cy="1828800"/>
        </p:xfrm>
        <a:graphic>
          <a:graphicData uri="http://schemas.openxmlformats.org/drawingml/2006/table">
            <a:tbl>
              <a:tblPr/>
              <a:tblGrid>
                <a:gridCol w="2532856">
                  <a:extLst>
                    <a:ext uri="{9D8B030D-6E8A-4147-A177-3AD203B41FA5}">
                      <a16:colId xmlns:a16="http://schemas.microsoft.com/office/drawing/2014/main" val="615881117"/>
                    </a:ext>
                  </a:extLst>
                </a:gridCol>
                <a:gridCol w="2532856">
                  <a:extLst>
                    <a:ext uri="{9D8B030D-6E8A-4147-A177-3AD203B41FA5}">
                      <a16:colId xmlns:a16="http://schemas.microsoft.com/office/drawing/2014/main" val="2581634121"/>
                    </a:ext>
                  </a:extLst>
                </a:gridCol>
                <a:gridCol w="2532856">
                  <a:extLst>
                    <a:ext uri="{9D8B030D-6E8A-4147-A177-3AD203B41FA5}">
                      <a16:colId xmlns:a16="http://schemas.microsoft.com/office/drawing/2014/main" val="3870853407"/>
                    </a:ext>
                  </a:extLst>
                </a:gridCol>
                <a:gridCol w="2532856">
                  <a:extLst>
                    <a:ext uri="{9D8B030D-6E8A-4147-A177-3AD203B41FA5}">
                      <a16:colId xmlns:a16="http://schemas.microsoft.com/office/drawing/2014/main" val="1830629718"/>
                    </a:ext>
                  </a:extLst>
                </a:gridCol>
              </a:tblGrid>
              <a:tr h="279740">
                <a:tc>
                  <a:txBody>
                    <a:bodyPr/>
                    <a:lstStyle/>
                    <a:p>
                      <a:r>
                        <a:rPr lang="en-IN" dirty="0"/>
                        <a:t>Feature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SQL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MapReduce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Pig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30185058"/>
                  </a:ext>
                </a:extLst>
              </a:tr>
              <a:tr h="0">
                <a:tc>
                  <a:txBody>
                    <a:bodyPr/>
                    <a:lstStyle/>
                    <a:p>
                      <a:r>
                        <a:rPr lang="en-IN"/>
                        <a:t>Data Type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Structured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Any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Any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74650041"/>
                  </a:ext>
                </a:extLst>
              </a:tr>
              <a:tr h="0">
                <a:tc>
                  <a:txBody>
                    <a:bodyPr/>
                    <a:lstStyle/>
                    <a:p>
                      <a:r>
                        <a:rPr lang="en-IN"/>
                        <a:t>Coding Effort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1582697"/>
                  </a:ext>
                </a:extLst>
              </a:tr>
              <a:tr h="0">
                <a:tc>
                  <a:txBody>
                    <a:bodyPr/>
                    <a:lstStyle/>
                    <a:p>
                      <a:r>
                        <a:rPr lang="en-IN"/>
                        <a:t>Flexibility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Low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15684179"/>
                  </a:ext>
                </a:extLst>
              </a:tr>
              <a:tr h="0">
                <a:tc>
                  <a:txBody>
                    <a:bodyPr/>
                    <a:lstStyle/>
                    <a:p>
                      <a:r>
                        <a:rPr lang="en-IN"/>
                        <a:t>Learning Curve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Easy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a:t>Hard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dirty="0"/>
                        <a:t>Easy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7826358"/>
                  </a:ext>
                </a:extLst>
              </a:tr>
            </a:tbl>
          </a:graphicData>
        </a:graphic>
      </p:graphicFrame>
      <p:sp>
        <p:nvSpPr>
          <p:cNvPr id="14" name="TextBox 13">
            <a:extLst>
              <a:ext uri="{FF2B5EF4-FFF2-40B4-BE49-F238E27FC236}">
                <a16:creationId xmlns:a16="http://schemas.microsoft.com/office/drawing/2014/main" id="{59BA27DE-2F9B-44FF-928C-DC0A70A8260C}"/>
              </a:ext>
            </a:extLst>
          </p:cNvPr>
          <p:cNvSpPr txBox="1"/>
          <p:nvPr/>
        </p:nvSpPr>
        <p:spPr>
          <a:xfrm>
            <a:off x="685801" y="2065867"/>
            <a:ext cx="10131424" cy="2031325"/>
          </a:xfrm>
          <a:prstGeom prst="rect">
            <a:avLst/>
          </a:prstGeom>
          <a:noFill/>
        </p:spPr>
        <p:txBody>
          <a:bodyPr wrap="square">
            <a:spAutoFit/>
          </a:bodyPr>
          <a:lstStyle/>
          <a:p>
            <a:pPr marL="171450" indent="-171450">
              <a:buFont typeface="Arial" panose="020B0604020202020204" pitchFamily="34" charset="0"/>
              <a:buChar char="•"/>
            </a:pPr>
            <a:r>
              <a:rPr lang="en-US" b="1" dirty="0"/>
              <a:t>Pig vs SQL</a:t>
            </a:r>
            <a:r>
              <a:rPr lang="en-US" dirty="0"/>
              <a:t>:</a:t>
            </a:r>
            <a:br>
              <a:rPr lang="en-US" dirty="0"/>
            </a:br>
            <a:r>
              <a:rPr lang="en-US" dirty="0"/>
              <a:t>Pig is more flexible—it can handle both structured and unstructured data, unlike SQL which works mainly with structured data.</a:t>
            </a:r>
          </a:p>
          <a:p>
            <a:pPr marL="171450" indent="-171450">
              <a:buFont typeface="Arial" panose="020B0604020202020204" pitchFamily="34" charset="0"/>
              <a:buChar char="•"/>
            </a:pPr>
            <a:r>
              <a:rPr lang="en-US" b="1" dirty="0"/>
              <a:t>Pig vs MapReduce</a:t>
            </a:r>
            <a:r>
              <a:rPr lang="en-US" dirty="0"/>
              <a:t>:</a:t>
            </a:r>
            <a:br>
              <a:rPr lang="en-US" dirty="0"/>
            </a:br>
            <a:r>
              <a:rPr lang="en-US" dirty="0"/>
              <a:t>Pig scripts are much shorter and easier to write.</a:t>
            </a:r>
            <a:br>
              <a:rPr lang="en-US" dirty="0"/>
            </a:br>
            <a:r>
              <a:rPr lang="en-US" dirty="0"/>
              <a:t>With MapReduce, you write complex code in Java; with Pig, you just write a few simple lines.</a:t>
            </a:r>
          </a:p>
          <a:p>
            <a:pPr marL="171450" indent="-171450">
              <a:buFont typeface="Arial" panose="020B0604020202020204" pitchFamily="34" charset="0"/>
              <a:buChar char="•"/>
            </a:pPr>
            <a:r>
              <a:rPr lang="en-US" dirty="0"/>
              <a:t>Pig is great for developers who want fast results without deep programming.</a:t>
            </a:r>
          </a:p>
        </p:txBody>
      </p:sp>
    </p:spTree>
    <p:extLst>
      <p:ext uri="{BB962C8B-B14F-4D97-AF65-F5344CB8AC3E}">
        <p14:creationId xmlns:p14="http://schemas.microsoft.com/office/powerpoint/2010/main" val="4003511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6E359-AA9C-4882-AE27-4F8913DAD1B1}"/>
              </a:ext>
            </a:extLst>
          </p:cNvPr>
          <p:cNvSpPr>
            <a:spLocks noGrp="1"/>
          </p:cNvSpPr>
          <p:nvPr>
            <p:ph type="title"/>
          </p:nvPr>
        </p:nvSpPr>
        <p:spPr/>
        <p:txBody>
          <a:bodyPr/>
          <a:lstStyle/>
          <a:p>
            <a:r>
              <a:rPr lang="en-US" dirty="0"/>
              <a:t>PIG VS HIVE</a:t>
            </a:r>
            <a:endParaRPr lang="en-IN" dirty="0"/>
          </a:p>
        </p:txBody>
      </p:sp>
      <p:graphicFrame>
        <p:nvGraphicFramePr>
          <p:cNvPr id="4" name="Content Placeholder 3">
            <a:extLst>
              <a:ext uri="{FF2B5EF4-FFF2-40B4-BE49-F238E27FC236}">
                <a16:creationId xmlns:a16="http://schemas.microsoft.com/office/drawing/2014/main" id="{23094771-5B5F-400B-94EA-2DB6C8E3474D}"/>
              </a:ext>
            </a:extLst>
          </p:cNvPr>
          <p:cNvGraphicFramePr>
            <a:graphicFrameLocks noGrp="1"/>
          </p:cNvGraphicFramePr>
          <p:nvPr>
            <p:ph idx="1"/>
          </p:nvPr>
        </p:nvGraphicFramePr>
        <p:xfrm>
          <a:off x="696793" y="2138559"/>
          <a:ext cx="10319550" cy="3986470"/>
        </p:xfrm>
        <a:graphic>
          <a:graphicData uri="http://schemas.openxmlformats.org/drawingml/2006/table">
            <a:tbl>
              <a:tblPr/>
              <a:tblGrid>
                <a:gridCol w="3439850">
                  <a:extLst>
                    <a:ext uri="{9D8B030D-6E8A-4147-A177-3AD203B41FA5}">
                      <a16:colId xmlns:a16="http://schemas.microsoft.com/office/drawing/2014/main" val="1307397353"/>
                    </a:ext>
                  </a:extLst>
                </a:gridCol>
                <a:gridCol w="3439850">
                  <a:extLst>
                    <a:ext uri="{9D8B030D-6E8A-4147-A177-3AD203B41FA5}">
                      <a16:colId xmlns:a16="http://schemas.microsoft.com/office/drawing/2014/main" val="1590958047"/>
                    </a:ext>
                  </a:extLst>
                </a:gridCol>
                <a:gridCol w="3439850">
                  <a:extLst>
                    <a:ext uri="{9D8B030D-6E8A-4147-A177-3AD203B41FA5}">
                      <a16:colId xmlns:a16="http://schemas.microsoft.com/office/drawing/2014/main" val="2844221574"/>
                    </a:ext>
                  </a:extLst>
                </a:gridCol>
              </a:tblGrid>
              <a:tr h="398647">
                <a:tc>
                  <a:txBody>
                    <a:bodyPr/>
                    <a:lstStyle/>
                    <a:p>
                      <a:r>
                        <a:rPr lang="en-IN" sz="1800"/>
                        <a:t>Feature</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Apache Pig</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Apache Hive</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39143274"/>
                  </a:ext>
                </a:extLst>
              </a:tr>
              <a:tr h="398647">
                <a:tc>
                  <a:txBody>
                    <a:bodyPr/>
                    <a:lstStyle/>
                    <a:p>
                      <a:r>
                        <a:rPr lang="en-IN" sz="1800"/>
                        <a:t>Language</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Pig Latin (procedural scripting)</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HiveQL (SQL-like declarative)</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66031634"/>
                  </a:ext>
                </a:extLst>
              </a:tr>
              <a:tr h="398647">
                <a:tc>
                  <a:txBody>
                    <a:bodyPr/>
                    <a:lstStyle/>
                    <a:p>
                      <a:r>
                        <a:rPr lang="en-IN" sz="1800"/>
                        <a:t>Use Case</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Data transformation &amp; ETL</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Data warehousing &amp; querying</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77399224"/>
                  </a:ext>
                </a:extLst>
              </a:tr>
              <a:tr h="398647">
                <a:tc>
                  <a:txBody>
                    <a:bodyPr/>
                    <a:lstStyle/>
                    <a:p>
                      <a:r>
                        <a:rPr lang="en-IN" sz="1800"/>
                        <a:t>User Skill Level</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Developers &amp; data engineers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SQL users &amp; analysts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1569408"/>
                  </a:ext>
                </a:extLst>
              </a:tr>
              <a:tr h="398647">
                <a:tc>
                  <a:txBody>
                    <a:bodyPr/>
                    <a:lstStyle/>
                    <a:p>
                      <a:r>
                        <a:rPr lang="en-IN" sz="1800"/>
                        <a:t>Processing Model</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Translates to MapReduce jobs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Translates to MapReduce or Tez</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49595450"/>
                  </a:ext>
                </a:extLst>
              </a:tr>
              <a:tr h="398647">
                <a:tc>
                  <a:txBody>
                    <a:bodyPr/>
                    <a:lstStyle/>
                    <a:p>
                      <a:r>
                        <a:rPr lang="en-IN" sz="1800"/>
                        <a:t>Schema Requirement</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Schema on read (optional)</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Schema on write (mandatory)</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9067574"/>
                  </a:ext>
                </a:extLst>
              </a:tr>
              <a:tr h="398647">
                <a:tc>
                  <a:txBody>
                    <a:bodyPr/>
                    <a:lstStyle/>
                    <a:p>
                      <a:r>
                        <a:rPr lang="en-IN" sz="1800"/>
                        <a:t>Query Optimization</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Limited</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Advanced query optimizer</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164518"/>
                  </a:ext>
                </a:extLst>
              </a:tr>
              <a:tr h="398647">
                <a:tc>
                  <a:txBody>
                    <a:bodyPr/>
                    <a:lstStyle/>
                    <a:p>
                      <a:r>
                        <a:rPr lang="en-IN" sz="1800"/>
                        <a:t>Suitable for</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Complex data flows, pipelines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Ad-hoc queries, BI reporting</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8317730"/>
                  </a:ext>
                </a:extLst>
              </a:tr>
              <a:tr h="398647">
                <a:tc>
                  <a:txBody>
                    <a:bodyPr/>
                    <a:lstStyle/>
                    <a:p>
                      <a:r>
                        <a:rPr lang="en-IN" sz="1800"/>
                        <a:t>Performance</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Efficient for data pipelines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IN" sz="1800"/>
                        <a:t>Optimized for interactive queries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22987196"/>
                  </a:ext>
                </a:extLst>
              </a:tr>
              <a:tr h="398647">
                <a:tc>
                  <a:txBody>
                    <a:bodyPr/>
                    <a:lstStyle/>
                    <a:p>
                      <a:r>
                        <a:rPr lang="en-IN" sz="1800"/>
                        <a:t>Integration</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a:t>Works well with custom scripts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800" dirty="0"/>
                        <a:t>Works well with BI tools</a:t>
                      </a:r>
                    </a:p>
                  </a:txBody>
                  <a:tcPr marL="91242" marR="91242" marT="45621" marB="45621"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7922251"/>
                  </a:ext>
                </a:extLst>
              </a:tr>
            </a:tbl>
          </a:graphicData>
        </a:graphic>
      </p:graphicFrame>
    </p:spTree>
    <p:extLst>
      <p:ext uri="{BB962C8B-B14F-4D97-AF65-F5344CB8AC3E}">
        <p14:creationId xmlns:p14="http://schemas.microsoft.com/office/powerpoint/2010/main" val="13061574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EB8B2-005C-43B1-A7F4-41BF645999FD}"/>
              </a:ext>
            </a:extLst>
          </p:cNvPr>
          <p:cNvSpPr>
            <a:spLocks noGrp="1"/>
          </p:cNvSpPr>
          <p:nvPr>
            <p:ph type="title"/>
          </p:nvPr>
        </p:nvSpPr>
        <p:spPr/>
        <p:txBody>
          <a:bodyPr/>
          <a:lstStyle/>
          <a:p>
            <a:r>
              <a:rPr lang="en-US" dirty="0"/>
              <a:t>ARCHITECTURE OF APACHE PIG</a:t>
            </a:r>
            <a:endParaRPr lang="en-IN" dirty="0"/>
          </a:p>
        </p:txBody>
      </p:sp>
      <p:sp>
        <p:nvSpPr>
          <p:cNvPr id="3" name="Content Placeholder 2">
            <a:extLst>
              <a:ext uri="{FF2B5EF4-FFF2-40B4-BE49-F238E27FC236}">
                <a16:creationId xmlns:a16="http://schemas.microsoft.com/office/drawing/2014/main" id="{F0727556-8769-459B-9515-38BCFB78BF3C}"/>
              </a:ext>
            </a:extLst>
          </p:cNvPr>
          <p:cNvSpPr>
            <a:spLocks noGrp="1"/>
          </p:cNvSpPr>
          <p:nvPr>
            <p:ph idx="1"/>
          </p:nvPr>
        </p:nvSpPr>
        <p:spPr>
          <a:xfrm>
            <a:off x="685800" y="2041677"/>
            <a:ext cx="6992257" cy="3938209"/>
          </a:xfrm>
        </p:spPr>
        <p:txBody>
          <a:bodyPr/>
          <a:lstStyle/>
          <a:p>
            <a:pPr>
              <a:buFont typeface="Arial" panose="020B0604020202020204" pitchFamily="34" charset="0"/>
              <a:buChar char="•"/>
            </a:pPr>
            <a:r>
              <a:rPr lang="en-US" dirty="0"/>
              <a:t>Users write scripts using </a:t>
            </a:r>
            <a:r>
              <a:rPr lang="en-US" b="1" dirty="0"/>
              <a:t>Pig Latin</a:t>
            </a:r>
            <a:r>
              <a:rPr lang="en-US" dirty="0"/>
              <a:t>, a high-level language.</a:t>
            </a:r>
          </a:p>
          <a:p>
            <a:pPr>
              <a:buFont typeface="Arial" panose="020B0604020202020204" pitchFamily="34" charset="0"/>
              <a:buChar char="•"/>
            </a:pPr>
            <a:r>
              <a:rPr lang="en-US" dirty="0"/>
              <a:t>These scripts are sent to the </a:t>
            </a:r>
            <a:r>
              <a:rPr lang="en-US" b="1" dirty="0"/>
              <a:t>Pig Engine</a:t>
            </a:r>
            <a:r>
              <a:rPr lang="en-US" dirty="0"/>
              <a:t>, which converts them into MapReduce jobs.</a:t>
            </a:r>
          </a:p>
          <a:p>
            <a:pPr>
              <a:buFont typeface="Arial" panose="020B0604020202020204" pitchFamily="34" charset="0"/>
              <a:buChar char="•"/>
            </a:pPr>
            <a:r>
              <a:rPr lang="en-US" dirty="0"/>
              <a:t>The engine then runs these jobs on </a:t>
            </a:r>
            <a:r>
              <a:rPr lang="en-US" b="1" dirty="0"/>
              <a:t>Hadoop</a:t>
            </a:r>
            <a:r>
              <a:rPr lang="en-US" dirty="0"/>
              <a:t> (HDFS + MapReduce).</a:t>
            </a:r>
          </a:p>
          <a:p>
            <a:pPr>
              <a:buFont typeface="Arial" panose="020B0604020202020204" pitchFamily="34" charset="0"/>
              <a:buChar char="•"/>
            </a:pPr>
            <a:r>
              <a:rPr lang="en-US" dirty="0"/>
              <a:t>Pig handles all the complex processing in the background.</a:t>
            </a:r>
          </a:p>
          <a:p>
            <a:pPr>
              <a:buFont typeface="Arial" panose="020B0604020202020204" pitchFamily="34" charset="0"/>
              <a:buChar char="•"/>
            </a:pPr>
            <a:r>
              <a:rPr lang="en-US" dirty="0"/>
              <a:t>This makes it easy to focus on </a:t>
            </a:r>
            <a:r>
              <a:rPr lang="en-US" i="1" dirty="0"/>
              <a:t>what</a:t>
            </a:r>
            <a:r>
              <a:rPr lang="en-US" dirty="0"/>
              <a:t> to do with data, not </a:t>
            </a:r>
            <a:r>
              <a:rPr lang="en-US" i="1" dirty="0"/>
              <a:t>how</a:t>
            </a:r>
            <a:r>
              <a:rPr lang="en-US" dirty="0"/>
              <a:t> to do it.</a:t>
            </a:r>
          </a:p>
        </p:txBody>
      </p:sp>
      <p:pic>
        <p:nvPicPr>
          <p:cNvPr id="4098" name="Picture 2" descr="Apache Pig Architecture">
            <a:extLst>
              <a:ext uri="{FF2B5EF4-FFF2-40B4-BE49-F238E27FC236}">
                <a16:creationId xmlns:a16="http://schemas.microsoft.com/office/drawing/2014/main" id="{6F85F19C-FBF7-499E-8358-4E96B28949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74693" y="1877181"/>
            <a:ext cx="3238500" cy="426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8785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1C68D-2297-4005-8764-CAF79760A112}"/>
              </a:ext>
            </a:extLst>
          </p:cNvPr>
          <p:cNvSpPr>
            <a:spLocks noGrp="1"/>
          </p:cNvSpPr>
          <p:nvPr>
            <p:ph type="title"/>
          </p:nvPr>
        </p:nvSpPr>
        <p:spPr/>
        <p:txBody>
          <a:bodyPr/>
          <a:lstStyle/>
          <a:p>
            <a:r>
              <a:rPr lang="en-US" dirty="0"/>
              <a:t>PROPERTIES OF PIG</a:t>
            </a:r>
            <a:endParaRPr lang="en-IN" dirty="0"/>
          </a:p>
        </p:txBody>
      </p:sp>
      <p:sp>
        <p:nvSpPr>
          <p:cNvPr id="3" name="Content Placeholder 2">
            <a:extLst>
              <a:ext uri="{FF2B5EF4-FFF2-40B4-BE49-F238E27FC236}">
                <a16:creationId xmlns:a16="http://schemas.microsoft.com/office/drawing/2014/main" id="{0774E398-AACD-447E-B35F-8B50067DB343}"/>
              </a:ext>
            </a:extLst>
          </p:cNvPr>
          <p:cNvSpPr>
            <a:spLocks noGrp="1"/>
          </p:cNvSpPr>
          <p:nvPr>
            <p:ph idx="1"/>
          </p:nvPr>
        </p:nvSpPr>
        <p:spPr>
          <a:xfrm>
            <a:off x="685801" y="2142067"/>
            <a:ext cx="10432142" cy="3895876"/>
          </a:xfrm>
        </p:spPr>
        <p:txBody>
          <a:bodyPr anchor="t"/>
          <a:lstStyle/>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Procedural Language</a:t>
            </a:r>
            <a:r>
              <a:rPr lang="en-IN" sz="1800" dirty="0">
                <a:effectLst/>
                <a:latin typeface="Times New Roman" panose="02020603050405020304" pitchFamily="18" charset="0"/>
                <a:ea typeface="Times New Roman" panose="02020603050405020304" pitchFamily="18" charset="0"/>
              </a:rPr>
              <a:t>: Executes step-by-step, like a script</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Lazy Evaluation</a:t>
            </a:r>
            <a:r>
              <a:rPr lang="en-IN" sz="1800" dirty="0">
                <a:effectLst/>
                <a:latin typeface="Times New Roman" panose="02020603050405020304" pitchFamily="18" charset="0"/>
                <a:ea typeface="Times New Roman" panose="02020603050405020304" pitchFamily="18" charset="0"/>
              </a:rPr>
              <a:t>: Commands are not executed until a result is requested</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Extensibility</a:t>
            </a:r>
            <a:r>
              <a:rPr lang="en-IN" sz="1800" dirty="0">
                <a:effectLst/>
                <a:latin typeface="Times New Roman" panose="02020603050405020304" pitchFamily="18" charset="0"/>
                <a:ea typeface="Times New Roman" panose="02020603050405020304" pitchFamily="18" charset="0"/>
              </a:rPr>
              <a:t>: Supports </a:t>
            </a:r>
            <a:r>
              <a:rPr lang="en-IN" sz="1800" b="1" dirty="0">
                <a:effectLst/>
                <a:latin typeface="Times New Roman" panose="02020603050405020304" pitchFamily="18" charset="0"/>
                <a:ea typeface="Times New Roman" panose="02020603050405020304" pitchFamily="18" charset="0"/>
              </a:rPr>
              <a:t>User Defined Functions (UDFs)</a:t>
            </a:r>
            <a:r>
              <a:rPr lang="en-IN" sz="1800" dirty="0">
                <a:effectLst/>
                <a:latin typeface="Times New Roman" panose="02020603050405020304" pitchFamily="18" charset="0"/>
                <a:ea typeface="Times New Roman" panose="02020603050405020304" pitchFamily="18" charset="0"/>
              </a:rPr>
              <a:t> in Java, Python, etc.</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Optimization</a:t>
            </a:r>
            <a:r>
              <a:rPr lang="en-IN" sz="1800" dirty="0">
                <a:effectLst/>
                <a:latin typeface="Times New Roman" panose="02020603050405020304" pitchFamily="18" charset="0"/>
                <a:ea typeface="Times New Roman" panose="02020603050405020304" pitchFamily="18" charset="0"/>
              </a:rPr>
              <a:t>: Pig automatically optimizes execution plans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Schema-on-read</a:t>
            </a:r>
            <a:r>
              <a:rPr lang="en-IN" sz="1800" dirty="0">
                <a:effectLst/>
                <a:latin typeface="Times New Roman" panose="02020603050405020304" pitchFamily="18" charset="0"/>
                <a:ea typeface="Times New Roman" panose="02020603050405020304" pitchFamily="18" charset="0"/>
              </a:rPr>
              <a:t>: Data doesn’t need to follow a fixed schema beforehand</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Multi-language support</a:t>
            </a:r>
            <a:r>
              <a:rPr lang="en-IN" sz="1800" dirty="0">
                <a:effectLst/>
                <a:latin typeface="Times New Roman" panose="02020603050405020304" pitchFamily="18" charset="0"/>
                <a:ea typeface="Times New Roman" panose="02020603050405020304" pitchFamily="18" charset="0"/>
              </a:rPr>
              <a:t>: UDFs can be written in multiple languages</a:t>
            </a:r>
          </a:p>
          <a:p>
            <a:pPr marL="342900" lvl="0" indent="-342900">
              <a:buSzPts val="1000"/>
              <a:buFont typeface="Symbol" panose="05050102010706020507" pitchFamily="18" charset="2"/>
              <a:buChar char=""/>
              <a:tabLst>
                <a:tab pos="457200" algn="l"/>
              </a:tabLst>
            </a:pPr>
            <a:r>
              <a:rPr lang="en-IN" sz="1800" b="1" dirty="0">
                <a:effectLst/>
                <a:latin typeface="Times New Roman" panose="02020603050405020304" pitchFamily="18" charset="0"/>
                <a:ea typeface="Times New Roman" panose="02020603050405020304" pitchFamily="18" charset="0"/>
              </a:rPr>
              <a:t>Handles any data</a:t>
            </a:r>
            <a:r>
              <a:rPr lang="en-IN" sz="1800" dirty="0">
                <a:effectLst/>
                <a:latin typeface="Times New Roman" panose="02020603050405020304" pitchFamily="18" charset="0"/>
                <a:ea typeface="Times New Roman" panose="02020603050405020304" pitchFamily="18" charset="0"/>
              </a:rPr>
              <a:t>: Works well with structured &amp; unstructured data</a:t>
            </a:r>
          </a:p>
        </p:txBody>
      </p:sp>
    </p:spTree>
    <p:extLst>
      <p:ext uri="{BB962C8B-B14F-4D97-AF65-F5344CB8AC3E}">
        <p14:creationId xmlns:p14="http://schemas.microsoft.com/office/powerpoint/2010/main" val="430386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TM03457452[[fn=Celestial]]</Template>
  <TotalTime>344</TotalTime>
  <Words>5947</Words>
  <Application>Microsoft Office PowerPoint</Application>
  <PresentationFormat>Widescreen</PresentationFormat>
  <Paragraphs>708</Paragraphs>
  <Slides>45</Slides>
  <Notes>35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45</vt:i4>
      </vt:variant>
    </vt:vector>
  </HeadingPairs>
  <TitlesOfParts>
    <vt:vector size="54" baseType="lpstr">
      <vt:lpstr>Arial</vt:lpstr>
      <vt:lpstr>Calibri</vt:lpstr>
      <vt:lpstr>Calibri Light</vt:lpstr>
      <vt:lpstr>Courier New</vt:lpstr>
      <vt:lpstr>Google Sans</vt:lpstr>
      <vt:lpstr>Segoe UI Emoji</vt:lpstr>
      <vt:lpstr>Symbol</vt:lpstr>
      <vt:lpstr>Times New Roman</vt:lpstr>
      <vt:lpstr>Celestial</vt:lpstr>
      <vt:lpstr> Apache PIG</vt:lpstr>
      <vt:lpstr>Overview of Big data analytics</vt:lpstr>
      <vt:lpstr>INTRODUCTION TO APACHE PIG</vt:lpstr>
      <vt:lpstr>WHY USE PIG?</vt:lpstr>
      <vt:lpstr>PIG IN HADOOP ECOSYSTEM</vt:lpstr>
      <vt:lpstr>PIG VS TRADITIONAL SQL AND MAP REDUCE</vt:lpstr>
      <vt:lpstr>PIG VS HIVE</vt:lpstr>
      <vt:lpstr>ARCHITECTURE OF APACHE PIG</vt:lpstr>
      <vt:lpstr>PROPERTIES OF PIG</vt:lpstr>
      <vt:lpstr>BENFITS OF APACHE PIG</vt:lpstr>
      <vt:lpstr>PIG EXECUTION MODES: LOCAL VS MAPREDUCE</vt:lpstr>
      <vt:lpstr>PIG LATIN LANGUAGE BASICS</vt:lpstr>
      <vt:lpstr>DATA TYPES IN PIG</vt:lpstr>
      <vt:lpstr>GETTING STARTED WITH PIG</vt:lpstr>
      <vt:lpstr>OPERATORS IN PIG</vt:lpstr>
      <vt:lpstr>LOAD </vt:lpstr>
      <vt:lpstr>STORE</vt:lpstr>
      <vt:lpstr>FILTER</vt:lpstr>
      <vt:lpstr>FOREACH</vt:lpstr>
      <vt:lpstr>GROUP</vt:lpstr>
      <vt:lpstr>JOIN</vt:lpstr>
      <vt:lpstr>COGROUP</vt:lpstr>
      <vt:lpstr>BUILTIN FUNCTIONS</vt:lpstr>
      <vt:lpstr>BUILTIN FUNCTIONS</vt:lpstr>
      <vt:lpstr>USER DEFINED FUNCTIONS</vt:lpstr>
      <vt:lpstr>USER DEFINED FUNCTIONS</vt:lpstr>
      <vt:lpstr>PIG SCRIPTS</vt:lpstr>
      <vt:lpstr>1. WORD COUNT WITH PIG</vt:lpstr>
      <vt:lpstr>2. DATA FILTERATION AND AGGREAGRATION</vt:lpstr>
      <vt:lpstr>DEBUGGING PIG SCRIPTS</vt:lpstr>
      <vt:lpstr>PERFORMANCE TIPS</vt:lpstr>
      <vt:lpstr>PIG LATIN BEST PRACTICES</vt:lpstr>
      <vt:lpstr>ERROR HANDLING IN PIG</vt:lpstr>
      <vt:lpstr>APPLICATIONS OF APACHE PIG</vt:lpstr>
      <vt:lpstr>Experiment 3</vt:lpstr>
      <vt:lpstr>Experiment 3</vt:lpstr>
      <vt:lpstr>Experiment 3</vt:lpstr>
      <vt:lpstr>Experiment 3</vt:lpstr>
      <vt:lpstr>Experiment 3</vt:lpstr>
      <vt:lpstr>Experiment 3</vt:lpstr>
      <vt:lpstr>SUMMARY</vt:lpstr>
      <vt:lpstr>AT A GLANCE GUIDE</vt:lpstr>
      <vt:lpstr>REFERENCES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Apache PIG</dc:title>
  <dc:creator>ARUN P N</dc:creator>
  <cp:lastModifiedBy>ARUN P N</cp:lastModifiedBy>
  <cp:revision>19</cp:revision>
  <dcterms:created xsi:type="dcterms:W3CDTF">2025-05-23T09:55:57Z</dcterms:created>
  <dcterms:modified xsi:type="dcterms:W3CDTF">2025-05-23T15:40:16Z</dcterms:modified>
</cp:coreProperties>
</file>

<file path=docProps/thumbnail.jpeg>
</file>